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drawings/drawing17.xml" ContentType="application/vnd.openxmlformats-officedocument.drawingml.chartshapes+xml"/>
  <Override PartName="/ppt/charts/chart24.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rawings/drawing13.xml" ContentType="application/vnd.openxmlformats-officedocument.drawingml.chartshapes+xml"/>
  <Override PartName="/ppt/charts/chart20.xml" ContentType="application/vnd.openxmlformats-officedocument.drawingml.chart+xml"/>
  <Override PartName="/ppt/notesSlides/notesSlide30.xml" ContentType="application/vnd.openxmlformats-officedocument.presentationml.notesSlide+xml"/>
  <Override PartName="/ppt/drawings/drawing24.xml" ContentType="application/vnd.openxmlformats-officedocument.drawingml.chartshape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drawings/drawing20.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drawings/drawing25.xml" ContentType="application/vnd.openxmlformats-officedocument.drawingml.chartshap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drawings/drawing14.xml" ContentType="application/vnd.openxmlformats-officedocument.drawingml.chartshapes+xml"/>
  <Override PartName="/ppt/notesSlides/notesSlide20.xml" ContentType="application/vnd.openxmlformats-officedocument.presentationml.notesSlide+xml"/>
  <Override PartName="/ppt/drawings/drawing23.xml" ContentType="application/vnd.openxmlformats-officedocument.drawingml.chartshape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drawings/drawing21.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rawings/drawing19.xml" ContentType="application/vnd.openxmlformats-officedocument.drawingml.chartshapes+xml"/>
  <Override PartName="/ppt/charts/chart26.xml" ContentType="application/vnd.openxmlformats-officedocument.drawingml.char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drawings/drawing15.xml" ContentType="application/vnd.openxmlformats-officedocument.drawingml.chartshapes+xml"/>
  <Override PartName="/ppt/charts/chart22.xml" ContentType="application/vnd.openxmlformats-officedocument.drawingml.chart+xml"/>
  <Override PartName="/ppt/notesSlides/notesSlide32.xml" ContentType="application/vnd.openxmlformats-officedocument.presentationml.notesSlide+xml"/>
  <Override PartName="/ppt/drawings/drawing26.xml" ContentType="application/vnd.openxmlformats-officedocument.drawingml.chartshapes+xml"/>
  <Override PartName="/ppt/notesSlides/notesSlide9.xml" ContentType="application/vnd.openxmlformats-officedocument.presentationml.notesSlide+xml"/>
  <Override PartName="/ppt/drawings/drawing9.xml" ContentType="application/vnd.openxmlformats-officedocument.drawingml.chartshapes+xml"/>
  <Override PartName="/ppt/notesSlides/notesSlide21.xml" ContentType="application/vnd.openxmlformats-officedocument.presentationml.notesSlide+xml"/>
  <Override PartName="/ppt/drawings/drawing22.xml" ContentType="application/vnd.openxmlformats-officedocument.drawingml.chartshapes+xml"/>
  <Override PartName="/ppt/charts/chart5.xml" ContentType="application/vnd.openxmlformats-officedocument.drawingml.chart+xml"/>
  <Override PartName="/ppt/notesSlides/notesSlide10.xml" ContentType="application/vnd.openxmlformats-officedocument.presentationml.notesSlide+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drawings/drawing16.xml" ContentType="application/vnd.openxmlformats-officedocument.drawingml.chartshapes+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6" r:id="rId3"/>
    <p:sldId id="299" r:id="rId4"/>
    <p:sldId id="298" r:id="rId5"/>
    <p:sldId id="300" r:id="rId6"/>
    <p:sldId id="288" r:id="rId7"/>
    <p:sldId id="289" r:id="rId8"/>
    <p:sldId id="290" r:id="rId9"/>
    <p:sldId id="296" r:id="rId10"/>
    <p:sldId id="291" r:id="rId11"/>
    <p:sldId id="292" r:id="rId12"/>
    <p:sldId id="259" r:id="rId13"/>
    <p:sldId id="284" r:id="rId14"/>
    <p:sldId id="301" r:id="rId15"/>
    <p:sldId id="260" r:id="rId16"/>
    <p:sldId id="297" r:id="rId17"/>
    <p:sldId id="262" r:id="rId18"/>
    <p:sldId id="263" r:id="rId19"/>
    <p:sldId id="286" r:id="rId20"/>
    <p:sldId id="264" r:id="rId21"/>
    <p:sldId id="304" r:id="rId22"/>
    <p:sldId id="265" r:id="rId23"/>
    <p:sldId id="266" r:id="rId24"/>
    <p:sldId id="267" r:id="rId25"/>
    <p:sldId id="269" r:id="rId26"/>
    <p:sldId id="293" r:id="rId27"/>
    <p:sldId id="268" r:id="rId28"/>
    <p:sldId id="271" r:id="rId29"/>
    <p:sldId id="272" r:id="rId30"/>
    <p:sldId id="273" r:id="rId31"/>
    <p:sldId id="274" r:id="rId32"/>
    <p:sldId id="294" r:id="rId33"/>
    <p:sldId id="275" r:id="rId34"/>
    <p:sldId id="276" r:id="rId35"/>
    <p:sldId id="305" r:id="rId36"/>
    <p:sldId id="279" r:id="rId37"/>
    <p:sldId id="280" r:id="rId38"/>
    <p:sldId id="281" r:id="rId39"/>
    <p:sldId id="282" r:id="rId40"/>
    <p:sldId id="283" r:id="rId41"/>
    <p:sldId id="3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46F"/>
    <a:srgbClr val="008080"/>
    <a:srgbClr val="0C488A"/>
    <a:srgbClr val="0B40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chartUserShapes" Target="../drawings/drawing7.xml"/><Relationship Id="rId4"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chartUserShapes" Target="../drawings/drawing8.xml"/><Relationship Id="rId4"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Office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dc-pm\home\troeper\Downloads\sqpi_download.csv" TargetMode="Externa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Office_Excel_Worksheet30.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778590176227973E-2"/>
          <c:y val="0.19134128454531768"/>
          <c:w val="0.37090830516985468"/>
          <c:h val="0.58749898974119685"/>
        </c:manualLayout>
      </c:layout>
      <c:pieChart>
        <c:varyColors val="1"/>
        <c:ser>
          <c:idx val="0"/>
          <c:order val="0"/>
          <c:tx>
            <c:strRef>
              <c:f>Sheet1!$B$1</c:f>
              <c:strCache>
                <c:ptCount val="1"/>
                <c:pt idx="0">
                  <c:v>2010</c:v>
                </c:pt>
              </c:strCache>
            </c:strRef>
          </c:tx>
          <c:spPr>
            <a:solidFill>
              <a:srgbClr val="7030A0"/>
            </a:solidFill>
            <a:ln>
              <a:solidFill>
                <a:prstClr val="white"/>
              </a:solidFill>
            </a:ln>
          </c:spPr>
          <c:dPt>
            <c:idx val="0"/>
            <c:spPr>
              <a:solidFill>
                <a:srgbClr val="F59413"/>
              </a:solidFill>
              <a:ln>
                <a:solidFill>
                  <a:prstClr val="white"/>
                </a:solidFill>
              </a:ln>
            </c:spPr>
          </c:dPt>
          <c:dLbls>
            <c:dLbl>
              <c:idx val="0"/>
              <c:layout>
                <c:manualLayout>
                  <c:x val="-0.11026449818772648"/>
                  <c:y val="8.5267291956152541E-2"/>
                </c:manualLayout>
              </c:layout>
              <c:spPr/>
              <c:txPr>
                <a:bodyPr/>
                <a:lstStyle/>
                <a:p>
                  <a:pPr>
                    <a:defRPr>
                      <a:solidFill>
                        <a:schemeClr val="bg1"/>
                      </a:solidFill>
                    </a:defRPr>
                  </a:pPr>
                  <a:endParaRPr lang="en-US"/>
                </a:p>
              </c:txPr>
              <c:showPercent val="1"/>
            </c:dLbl>
            <c:dLbl>
              <c:idx val="1"/>
              <c:delete val="1"/>
            </c:dLbl>
            <c:showPercent val="1"/>
          </c:dLbls>
          <c:cat>
            <c:strRef>
              <c:f>Sheet1!$A$2:$A$3</c:f>
              <c:strCache>
                <c:ptCount val="2"/>
                <c:pt idx="0">
                  <c:v>Total Spending</c:v>
                </c:pt>
                <c:pt idx="1">
                  <c:v>Total GDP-Spending</c:v>
                </c:pt>
              </c:strCache>
            </c:strRef>
          </c:cat>
          <c:val>
            <c:numRef>
              <c:f>Sheet1!$B$2:$B$3</c:f>
              <c:numCache>
                <c:formatCode>0.0</c:formatCode>
                <c:ptCount val="2"/>
                <c:pt idx="0" formatCode="General">
                  <c:v>24.3</c:v>
                </c:pt>
                <c:pt idx="1">
                  <c:v>75.7</c:v>
                </c:pt>
              </c:numCache>
            </c:numRef>
          </c:val>
        </c:ser>
        <c:dLbls>
          <c:showPercent val="1"/>
        </c:dLbls>
        <c:firstSliceAng val="0"/>
      </c:pieChart>
    </c:plotArea>
    <c:legend>
      <c:legendPos val="r"/>
      <c:layout>
        <c:manualLayout>
          <c:xMode val="edge"/>
          <c:yMode val="edge"/>
          <c:x val="3.5657417822772847E-2"/>
          <c:y val="5.0627605372857765E-2"/>
          <c:w val="0.33508530183728769"/>
          <c:h val="6.9957659396980121E-2"/>
        </c:manualLayout>
      </c:layout>
    </c:legend>
    <c:plotVisOnly val="1"/>
  </c:chart>
  <c:spPr>
    <a:ln>
      <a:noFill/>
    </a:ln>
  </c:spPr>
  <c:txPr>
    <a:bodyPr/>
    <a:lstStyle/>
    <a:p>
      <a:pPr>
        <a:defRPr sz="18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39291872524224"/>
          <c:y val="4.2997353101176812E-2"/>
          <c:w val="0.69034830514878365"/>
          <c:h val="0.95700264689883163"/>
        </c:manualLayout>
      </c:layout>
      <c:pieChart>
        <c:ser>
          <c:idx val="0"/>
          <c:order val="0"/>
          <c:tx>
            <c:strRef>
              <c:f>Sheet1!$B$1</c:f>
              <c:strCache>
                <c:ptCount val="1"/>
                <c:pt idx="0">
                  <c:v>1990</c:v>
                </c:pt>
              </c:strCache>
            </c:strRef>
          </c:tx>
          <c:spPr>
            <a:blipFill>
              <a:blip xmlns:r="http://schemas.openxmlformats.org/officeDocument/2006/relationships" r:embed="rId1"/>
              <a:stretch>
                <a:fillRect/>
              </a:stretch>
            </a:blipFill>
            <a:ln w="25400">
              <a:solidFill>
                <a:srgbClr val="003263"/>
              </a:solidFill>
            </a:ln>
            <a:effectLst>
              <a:outerShdw blurRad="50800" dist="38100" dir="16200000" rotWithShape="0">
                <a:prstClr val="black">
                  <a:alpha val="40000"/>
                </a:prstClr>
              </a:outerShdw>
            </a:effectLst>
          </c:spPr>
          <c:dPt>
            <c:idx val="0"/>
            <c:spPr>
              <a:blipFill dpi="0" rotWithShape="1">
                <a:blip xmlns:r="http://schemas.openxmlformats.org/officeDocument/2006/relationships" r:embed="rId2"/>
                <a:srcRect/>
                <a:stretch>
                  <a:fillRect l="-57000"/>
                </a:stretch>
              </a:blipFill>
              <a:ln w="25400">
                <a:solidFill>
                  <a:srgbClr val="003263"/>
                </a:solidFill>
              </a:ln>
              <a:effectLst>
                <a:outerShdw blurRad="50800" dist="38100" dir="16200000" rotWithShape="0">
                  <a:prstClr val="black">
                    <a:alpha val="40000"/>
                  </a:prstClr>
                </a:outerShdw>
              </a:effectLst>
            </c:spPr>
          </c:dPt>
          <c:dPt>
            <c:idx val="1"/>
            <c:explosion val="10"/>
            <c:spPr>
              <a:blipFill dpi="0" rotWithShape="1">
                <a:blip xmlns:r="http://schemas.openxmlformats.org/officeDocument/2006/relationships" r:embed="rId3"/>
                <a:srcRect/>
                <a:stretch>
                  <a:fillRect/>
                </a:stretch>
              </a:blipFill>
              <a:ln w="25400">
                <a:solidFill>
                  <a:srgbClr val="003263"/>
                </a:solidFill>
              </a:ln>
              <a:effectLst>
                <a:outerShdw blurRad="50800" dist="38100" dir="16200000" rotWithShape="0">
                  <a:prstClr val="black">
                    <a:alpha val="40000"/>
                  </a:prstClr>
                </a:outerShdw>
              </a:effectLst>
            </c:spPr>
          </c:dPt>
          <c:dLbls>
            <c:delete val="1"/>
          </c:dLbls>
          <c:cat>
            <c:strRef>
              <c:f>Sheet1!$A$2:$A$3</c:f>
              <c:strCache>
                <c:ptCount val="2"/>
                <c:pt idx="0">
                  <c:v>Domestic</c:v>
                </c:pt>
                <c:pt idx="1">
                  <c:v>Foreign</c:v>
                </c:pt>
              </c:strCache>
            </c:strRef>
          </c:cat>
          <c:val>
            <c:numRef>
              <c:f>Sheet1!$B$2:$B$3</c:f>
              <c:numCache>
                <c:formatCode>General</c:formatCode>
                <c:ptCount val="2"/>
                <c:pt idx="0">
                  <c:v>80.8</c:v>
                </c:pt>
                <c:pt idx="1">
                  <c:v>19.2</c:v>
                </c:pt>
              </c:numCache>
            </c:numRef>
          </c:val>
        </c:ser>
        <c:dLbls>
          <c:showCatName val="1"/>
          <c:showPercent val="1"/>
        </c:dLbls>
        <c:firstSliceAng val="0"/>
      </c:pieChart>
    </c:plotArea>
    <c:plotVisOnly val="1"/>
  </c:chart>
  <c:spPr>
    <a:ln>
      <a:noFill/>
    </a:ln>
  </c:spPr>
  <c:txPr>
    <a:bodyPr/>
    <a:lstStyle/>
    <a:p>
      <a:pPr>
        <a:defRPr sz="1800"/>
      </a:pPr>
      <a:endParaRPr lang="en-US"/>
    </a:p>
  </c:txPr>
  <c:externalData r:id="rId4"/>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39291872524224"/>
          <c:y val="4.2997353101176812E-2"/>
          <c:w val="0.69034830514878365"/>
          <c:h val="0.95700264689883163"/>
        </c:manualLayout>
      </c:layout>
      <c:pieChart>
        <c:ser>
          <c:idx val="0"/>
          <c:order val="0"/>
          <c:tx>
            <c:strRef>
              <c:f>Sheet1!$B$1</c:f>
              <c:strCache>
                <c:ptCount val="1"/>
                <c:pt idx="0">
                  <c:v>2010</c:v>
                </c:pt>
              </c:strCache>
            </c:strRef>
          </c:tx>
          <c:spPr>
            <a:blipFill>
              <a:blip xmlns:r="http://schemas.openxmlformats.org/officeDocument/2006/relationships" r:embed="rId1"/>
              <a:stretch>
                <a:fillRect/>
              </a:stretch>
            </a:blipFill>
            <a:ln w="25400">
              <a:solidFill>
                <a:srgbClr val="003263"/>
              </a:solidFill>
            </a:ln>
            <a:effectLst>
              <a:outerShdw blurRad="50800" dist="38100" dir="16200000" rotWithShape="0">
                <a:prstClr val="black">
                  <a:alpha val="40000"/>
                </a:prstClr>
              </a:outerShdw>
            </a:effectLst>
          </c:spPr>
          <c:dPt>
            <c:idx val="0"/>
            <c:spPr>
              <a:blipFill dpi="0" rotWithShape="1">
                <a:blip xmlns:r="http://schemas.openxmlformats.org/officeDocument/2006/relationships" r:embed="rId2"/>
                <a:srcRect/>
                <a:stretch>
                  <a:fillRect l="-57000"/>
                </a:stretch>
              </a:blipFill>
              <a:ln w="25400">
                <a:solidFill>
                  <a:srgbClr val="003263"/>
                </a:solidFill>
              </a:ln>
              <a:effectLst>
                <a:outerShdw blurRad="50800" dist="38100" dir="16200000" rotWithShape="0">
                  <a:prstClr val="black">
                    <a:alpha val="40000"/>
                  </a:prstClr>
                </a:outerShdw>
              </a:effectLst>
            </c:spPr>
          </c:dPt>
          <c:dPt>
            <c:idx val="1"/>
            <c:explosion val="9"/>
            <c:spPr>
              <a:blipFill dpi="0" rotWithShape="1">
                <a:blip xmlns:r="http://schemas.openxmlformats.org/officeDocument/2006/relationships" r:embed="rId3"/>
                <a:srcRect/>
                <a:stretch>
                  <a:fillRect/>
                </a:stretch>
              </a:blipFill>
              <a:ln w="25400">
                <a:solidFill>
                  <a:srgbClr val="003263"/>
                </a:solidFill>
              </a:ln>
              <a:effectLst>
                <a:outerShdw blurRad="50800" dist="38100" dir="16200000" rotWithShape="0">
                  <a:prstClr val="black">
                    <a:alpha val="40000"/>
                  </a:prstClr>
                </a:outerShdw>
              </a:effectLst>
            </c:spPr>
          </c:dPt>
          <c:dLbls>
            <c:delete val="1"/>
          </c:dLbls>
          <c:cat>
            <c:strRef>
              <c:f>Sheet1!$A$2:$A$3</c:f>
              <c:strCache>
                <c:ptCount val="2"/>
                <c:pt idx="0">
                  <c:v>Domestic</c:v>
                </c:pt>
                <c:pt idx="1">
                  <c:v>Foreign</c:v>
                </c:pt>
              </c:strCache>
            </c:strRef>
          </c:cat>
          <c:val>
            <c:numRef>
              <c:f>Sheet1!$B$2:$B$3</c:f>
              <c:numCache>
                <c:formatCode>General</c:formatCode>
                <c:ptCount val="2"/>
                <c:pt idx="0">
                  <c:v>4623.8</c:v>
                </c:pt>
                <c:pt idx="1">
                  <c:v>4009.2</c:v>
                </c:pt>
              </c:numCache>
            </c:numRef>
          </c:val>
        </c:ser>
        <c:dLbls>
          <c:showCatName val="1"/>
          <c:showPercent val="1"/>
        </c:dLbls>
        <c:firstSliceAng val="0"/>
      </c:pieChart>
    </c:plotArea>
    <c:plotVisOnly val="1"/>
  </c:chart>
  <c:spPr>
    <a:ln>
      <a:noFill/>
    </a:ln>
  </c:spPr>
  <c:txPr>
    <a:bodyPr/>
    <a:lstStyle/>
    <a:p>
      <a:pPr>
        <a:defRPr sz="1800"/>
      </a:pPr>
      <a:endParaRPr lang="en-US"/>
    </a:p>
  </c:txPr>
  <c:externalData r:id="rId4"/>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39291872524224"/>
          <c:y val="4.2997353101176812E-2"/>
          <c:w val="0.69034830514878365"/>
          <c:h val="0.95700264689883163"/>
        </c:manualLayout>
      </c:layout>
      <c:pieChart>
        <c:ser>
          <c:idx val="0"/>
          <c:order val="0"/>
          <c:tx>
            <c:strRef>
              <c:f>Sheet1!$B$1</c:f>
              <c:strCache>
                <c:ptCount val="1"/>
                <c:pt idx="0">
                  <c:v>1990</c:v>
                </c:pt>
              </c:strCache>
            </c:strRef>
          </c:tx>
          <c:spPr>
            <a:blipFill>
              <a:blip xmlns:r="http://schemas.openxmlformats.org/officeDocument/2006/relationships" r:embed="rId1"/>
              <a:stretch>
                <a:fillRect/>
              </a:stretch>
            </a:blipFill>
            <a:ln w="25400">
              <a:solidFill>
                <a:srgbClr val="003263"/>
              </a:solidFill>
            </a:ln>
            <a:effectLst>
              <a:outerShdw blurRad="50800" dist="38100" dir="16200000" rotWithShape="0">
                <a:prstClr val="black">
                  <a:alpha val="40000"/>
                </a:prstClr>
              </a:outerShdw>
            </a:effectLst>
          </c:spPr>
          <c:dPt>
            <c:idx val="0"/>
            <c:spPr>
              <a:blipFill dpi="0" rotWithShape="1">
                <a:blip xmlns:r="http://schemas.openxmlformats.org/officeDocument/2006/relationships" r:embed="rId2"/>
                <a:srcRect/>
                <a:stretch>
                  <a:fillRect l="-57000"/>
                </a:stretch>
              </a:blipFill>
              <a:ln w="25400">
                <a:solidFill>
                  <a:srgbClr val="003263"/>
                </a:solidFill>
              </a:ln>
              <a:effectLst>
                <a:outerShdw blurRad="50800" dist="38100" dir="16200000" rotWithShape="0">
                  <a:prstClr val="black">
                    <a:alpha val="40000"/>
                  </a:prstClr>
                </a:outerShdw>
              </a:effectLst>
            </c:spPr>
          </c:dPt>
          <c:dPt>
            <c:idx val="1"/>
            <c:explosion val="8"/>
            <c:spPr>
              <a:blipFill dpi="0" rotWithShape="1">
                <a:blip xmlns:r="http://schemas.openxmlformats.org/officeDocument/2006/relationships" r:embed="rId3"/>
                <a:srcRect/>
                <a:stretch>
                  <a:fillRect l="-32000" t="-10000" r="-66000" b="-46000"/>
                </a:stretch>
              </a:blipFill>
              <a:ln w="25400">
                <a:solidFill>
                  <a:srgbClr val="003263"/>
                </a:solidFill>
              </a:ln>
              <a:effectLst>
                <a:outerShdw blurRad="50800" dist="38100" dir="16200000" rotWithShape="0">
                  <a:prstClr val="black">
                    <a:alpha val="40000"/>
                  </a:prstClr>
                </a:outerShdw>
              </a:effectLst>
            </c:spPr>
          </c:dPt>
          <c:dLbls>
            <c:delete val="1"/>
          </c:dLbls>
          <c:cat>
            <c:strRef>
              <c:f>Sheet1!$A$2:$A$3</c:f>
              <c:strCache>
                <c:ptCount val="2"/>
                <c:pt idx="0">
                  <c:v>Domestic</c:v>
                </c:pt>
                <c:pt idx="1">
                  <c:v>Foreign</c:v>
                </c:pt>
              </c:strCache>
            </c:strRef>
          </c:cat>
          <c:val>
            <c:numRef>
              <c:f>Sheet1!$B$2:$B$3</c:f>
              <c:numCache>
                <c:formatCode>General</c:formatCode>
                <c:ptCount val="2"/>
                <c:pt idx="0">
                  <c:v>95</c:v>
                </c:pt>
                <c:pt idx="1">
                  <c:v>5</c:v>
                </c:pt>
              </c:numCache>
            </c:numRef>
          </c:val>
        </c:ser>
        <c:dLbls>
          <c:showCatName val="1"/>
          <c:showPercent val="1"/>
        </c:dLbls>
        <c:firstSliceAng val="328"/>
      </c:pieChart>
    </c:plotArea>
    <c:plotVisOnly val="1"/>
  </c:chart>
  <c:spPr>
    <a:ln>
      <a:noFill/>
    </a:ln>
  </c:spPr>
  <c:txPr>
    <a:bodyPr/>
    <a:lstStyle/>
    <a:p>
      <a:pPr>
        <a:defRPr sz="1800"/>
      </a:pPr>
      <a:endParaRPr lang="en-US"/>
    </a:p>
  </c:txPr>
  <c:externalData r:id="rId4"/>
  <c:userShapes r:id="rId5"/>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1761781989641"/>
          <c:y val="2.5433982210558412E-2"/>
          <c:w val="0.81660197895620001"/>
          <c:h val="0.65642935258095636"/>
        </c:manualLayout>
      </c:layout>
      <c:areaChart>
        <c:grouping val="standard"/>
        <c:ser>
          <c:idx val="0"/>
          <c:order val="0"/>
          <c:tx>
            <c:strRef>
              <c:f>Sheet1!$B$1</c:f>
              <c:strCache>
                <c:ptCount val="1"/>
                <c:pt idx="0">
                  <c:v>Public Debt (% GDP)</c:v>
                </c:pt>
              </c:strCache>
            </c:strRef>
          </c:tx>
          <c:spPr>
            <a:solidFill>
              <a:srgbClr val="FF0000"/>
            </a:solidFill>
          </c:spPr>
          <c:cat>
            <c:numRef>
              <c:f>Sheet1!$A$2:$A$212</c:f>
              <c:numCache>
                <c:formatCode>0</c:formatCode>
                <c:ptCount val="211"/>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pt idx="200">
                  <c:v>2000</c:v>
                </c:pt>
                <c:pt idx="201">
                  <c:v>2001</c:v>
                </c:pt>
                <c:pt idx="202">
                  <c:v>2002</c:v>
                </c:pt>
                <c:pt idx="203">
                  <c:v>2003</c:v>
                </c:pt>
                <c:pt idx="204">
                  <c:v>2004</c:v>
                </c:pt>
                <c:pt idx="205">
                  <c:v>2005</c:v>
                </c:pt>
                <c:pt idx="206">
                  <c:v>2006</c:v>
                </c:pt>
                <c:pt idx="207">
                  <c:v>2007</c:v>
                </c:pt>
                <c:pt idx="208">
                  <c:v>2008</c:v>
                </c:pt>
                <c:pt idx="209">
                  <c:v>2009</c:v>
                </c:pt>
                <c:pt idx="210">
                  <c:v>2010</c:v>
                </c:pt>
              </c:numCache>
            </c:numRef>
          </c:cat>
          <c:val>
            <c:numRef>
              <c:f>Sheet1!$B$2:$B$212</c:f>
              <c:numCache>
                <c:formatCode>0.000</c:formatCode>
                <c:ptCount val="211"/>
                <c:pt idx="0">
                  <c:v>15.1</c:v>
                </c:pt>
                <c:pt idx="1">
                  <c:v>13.3</c:v>
                </c:pt>
                <c:pt idx="2">
                  <c:v>13.9</c:v>
                </c:pt>
                <c:pt idx="3">
                  <c:v>14.1</c:v>
                </c:pt>
                <c:pt idx="4">
                  <c:v>13.2</c:v>
                </c:pt>
                <c:pt idx="5">
                  <c:v>10.9</c:v>
                </c:pt>
                <c:pt idx="6">
                  <c:v>10</c:v>
                </c:pt>
                <c:pt idx="7">
                  <c:v>9.5</c:v>
                </c:pt>
                <c:pt idx="8">
                  <c:v>8.9</c:v>
                </c:pt>
                <c:pt idx="9">
                  <c:v>7.4000000000000012</c:v>
                </c:pt>
                <c:pt idx="10">
                  <c:v>6.2</c:v>
                </c:pt>
                <c:pt idx="11">
                  <c:v>5.7</c:v>
                </c:pt>
                <c:pt idx="12">
                  <c:v>6.8000000000000007</c:v>
                </c:pt>
                <c:pt idx="13">
                  <c:v>8.2000000000000011</c:v>
                </c:pt>
                <c:pt idx="14">
                  <c:v>8.5</c:v>
                </c:pt>
                <c:pt idx="15">
                  <c:v>10.200000000000001</c:v>
                </c:pt>
                <c:pt idx="16">
                  <c:v>9.6</c:v>
                </c:pt>
                <c:pt idx="17">
                  <c:v>7.8</c:v>
                </c:pt>
                <c:pt idx="18">
                  <c:v>7.0000000000000009</c:v>
                </c:pt>
                <c:pt idx="19">
                  <c:v>7.4000000000000012</c:v>
                </c:pt>
                <c:pt idx="20">
                  <c:v>8.3000000000000007</c:v>
                </c:pt>
                <c:pt idx="21">
                  <c:v>9.1</c:v>
                </c:pt>
                <c:pt idx="22">
                  <c:v>8.1</c:v>
                </c:pt>
                <c:pt idx="23">
                  <c:v>8.3000000000000007</c:v>
                </c:pt>
                <c:pt idx="24">
                  <c:v>7.6</c:v>
                </c:pt>
                <c:pt idx="25">
                  <c:v>6.5</c:v>
                </c:pt>
                <c:pt idx="26">
                  <c:v>6.3</c:v>
                </c:pt>
                <c:pt idx="27">
                  <c:v>5.7</c:v>
                </c:pt>
                <c:pt idx="28">
                  <c:v>4.8</c:v>
                </c:pt>
                <c:pt idx="29">
                  <c:v>3.9</c:v>
                </c:pt>
                <c:pt idx="30">
                  <c:v>3.2</c:v>
                </c:pt>
                <c:pt idx="31">
                  <c:v>1.8</c:v>
                </c:pt>
                <c:pt idx="32">
                  <c:v>0.5</c:v>
                </c:pt>
                <c:pt idx="33">
                  <c:v>0.30000000000000032</c:v>
                </c:pt>
                <c:pt idx="34">
                  <c:v>0</c:v>
                </c:pt>
                <c:pt idx="35">
                  <c:v>0</c:v>
                </c:pt>
                <c:pt idx="36">
                  <c:v>0</c:v>
                </c:pt>
                <c:pt idx="37">
                  <c:v>0.2</c:v>
                </c:pt>
                <c:pt idx="38">
                  <c:v>0.60000000000000264</c:v>
                </c:pt>
                <c:pt idx="39">
                  <c:v>0.2</c:v>
                </c:pt>
                <c:pt idx="40">
                  <c:v>0.30000000000000032</c:v>
                </c:pt>
                <c:pt idx="41">
                  <c:v>0.8</c:v>
                </c:pt>
                <c:pt idx="42">
                  <c:v>1.2</c:v>
                </c:pt>
                <c:pt idx="43">
                  <c:v>1.5</c:v>
                </c:pt>
                <c:pt idx="44">
                  <c:v>1</c:v>
                </c:pt>
                <c:pt idx="45">
                  <c:v>0.70000000000000262</c:v>
                </c:pt>
                <c:pt idx="46">
                  <c:v>1.2</c:v>
                </c:pt>
                <c:pt idx="47">
                  <c:v>1.7000000000000115</c:v>
                </c:pt>
                <c:pt idx="48">
                  <c:v>2.2000000000000002</c:v>
                </c:pt>
                <c:pt idx="49">
                  <c:v>2.5</c:v>
                </c:pt>
                <c:pt idx="50">
                  <c:v>2.2999999999999998</c:v>
                </c:pt>
                <c:pt idx="51">
                  <c:v>2.4</c:v>
                </c:pt>
                <c:pt idx="52">
                  <c:v>2</c:v>
                </c:pt>
                <c:pt idx="53">
                  <c:v>1.4</c:v>
                </c:pt>
                <c:pt idx="54">
                  <c:v>1.1000000000000001</c:v>
                </c:pt>
                <c:pt idx="55">
                  <c:v>0.9</c:v>
                </c:pt>
                <c:pt idx="56">
                  <c:v>0.70000000000000262</c:v>
                </c:pt>
                <c:pt idx="57">
                  <c:v>0.9</c:v>
                </c:pt>
                <c:pt idx="58">
                  <c:v>1.2</c:v>
                </c:pt>
                <c:pt idx="59">
                  <c:v>1.5</c:v>
                </c:pt>
                <c:pt idx="60">
                  <c:v>1.9000000000000001</c:v>
                </c:pt>
                <c:pt idx="61">
                  <c:v>7.2000000000000011</c:v>
                </c:pt>
                <c:pt idx="62">
                  <c:v>16.8</c:v>
                </c:pt>
                <c:pt idx="63">
                  <c:v>23.8</c:v>
                </c:pt>
                <c:pt idx="64">
                  <c:v>25.6</c:v>
                </c:pt>
                <c:pt idx="65">
                  <c:v>31</c:v>
                </c:pt>
                <c:pt idx="66">
                  <c:v>31.4</c:v>
                </c:pt>
                <c:pt idx="67">
                  <c:v>31.4</c:v>
                </c:pt>
                <c:pt idx="68">
                  <c:v>30.5</c:v>
                </c:pt>
                <c:pt idx="69">
                  <c:v>30</c:v>
                </c:pt>
                <c:pt idx="70">
                  <c:v>27.9</c:v>
                </c:pt>
                <c:pt idx="71">
                  <c:v>25.7</c:v>
                </c:pt>
                <c:pt idx="72">
                  <c:v>24.4</c:v>
                </c:pt>
                <c:pt idx="73">
                  <c:v>23.2</c:v>
                </c:pt>
                <c:pt idx="74">
                  <c:v>24</c:v>
                </c:pt>
                <c:pt idx="75">
                  <c:v>23.7</c:v>
                </c:pt>
                <c:pt idx="76">
                  <c:v>24.1</c:v>
                </c:pt>
                <c:pt idx="77">
                  <c:v>23.9</c:v>
                </c:pt>
                <c:pt idx="78">
                  <c:v>25.5</c:v>
                </c:pt>
                <c:pt idx="79">
                  <c:v>23</c:v>
                </c:pt>
                <c:pt idx="80">
                  <c:v>18.399999999999999</c:v>
                </c:pt>
                <c:pt idx="81">
                  <c:v>16.8</c:v>
                </c:pt>
                <c:pt idx="82">
                  <c:v>14.3</c:v>
                </c:pt>
                <c:pt idx="83">
                  <c:v>13.5</c:v>
                </c:pt>
                <c:pt idx="84">
                  <c:v>13.3</c:v>
                </c:pt>
                <c:pt idx="85">
                  <c:v>13.2</c:v>
                </c:pt>
                <c:pt idx="86">
                  <c:v>12.4</c:v>
                </c:pt>
                <c:pt idx="87">
                  <c:v>11.2</c:v>
                </c:pt>
                <c:pt idx="88">
                  <c:v>10.200000000000001</c:v>
                </c:pt>
                <c:pt idx="89">
                  <c:v>8.6</c:v>
                </c:pt>
                <c:pt idx="90">
                  <c:v>7.8</c:v>
                </c:pt>
                <c:pt idx="91">
                  <c:v>7.0000000000000009</c:v>
                </c:pt>
                <c:pt idx="92">
                  <c:v>6.6</c:v>
                </c:pt>
                <c:pt idx="93">
                  <c:v>6.8000000000000007</c:v>
                </c:pt>
                <c:pt idx="94">
                  <c:v>7.9</c:v>
                </c:pt>
                <c:pt idx="95">
                  <c:v>7.9</c:v>
                </c:pt>
                <c:pt idx="96">
                  <c:v>8.5</c:v>
                </c:pt>
                <c:pt idx="97">
                  <c:v>8</c:v>
                </c:pt>
                <c:pt idx="98">
                  <c:v>8.4</c:v>
                </c:pt>
                <c:pt idx="99">
                  <c:v>7.5</c:v>
                </c:pt>
                <c:pt idx="100">
                  <c:v>6.6</c:v>
                </c:pt>
                <c:pt idx="101">
                  <c:v>5.7</c:v>
                </c:pt>
                <c:pt idx="102">
                  <c:v>5.4</c:v>
                </c:pt>
                <c:pt idx="103">
                  <c:v>5</c:v>
                </c:pt>
                <c:pt idx="104">
                  <c:v>4.7</c:v>
                </c:pt>
                <c:pt idx="105">
                  <c:v>4.3</c:v>
                </c:pt>
                <c:pt idx="106">
                  <c:v>4</c:v>
                </c:pt>
                <c:pt idx="107">
                  <c:v>4</c:v>
                </c:pt>
                <c:pt idx="108">
                  <c:v>4.3</c:v>
                </c:pt>
                <c:pt idx="109">
                  <c:v>3.8</c:v>
                </c:pt>
                <c:pt idx="110">
                  <c:v>3.7000000000000011</c:v>
                </c:pt>
                <c:pt idx="111">
                  <c:v>3.6</c:v>
                </c:pt>
                <c:pt idx="112">
                  <c:v>3.4</c:v>
                </c:pt>
                <c:pt idx="113">
                  <c:v>3.2</c:v>
                </c:pt>
                <c:pt idx="114">
                  <c:v>3.5</c:v>
                </c:pt>
                <c:pt idx="115">
                  <c:v>3.3</c:v>
                </c:pt>
                <c:pt idx="116">
                  <c:v>2.7</c:v>
                </c:pt>
                <c:pt idx="117">
                  <c:v>13.3</c:v>
                </c:pt>
                <c:pt idx="118">
                  <c:v>30.2</c:v>
                </c:pt>
                <c:pt idx="119">
                  <c:v>33.4</c:v>
                </c:pt>
                <c:pt idx="120">
                  <c:v>27.3</c:v>
                </c:pt>
                <c:pt idx="121">
                  <c:v>31.6</c:v>
                </c:pt>
                <c:pt idx="122">
                  <c:v>31.1</c:v>
                </c:pt>
                <c:pt idx="123">
                  <c:v>25.2</c:v>
                </c:pt>
                <c:pt idx="124">
                  <c:v>23.5</c:v>
                </c:pt>
                <c:pt idx="125">
                  <c:v>21.6</c:v>
                </c:pt>
                <c:pt idx="126">
                  <c:v>19</c:v>
                </c:pt>
                <c:pt idx="127">
                  <c:v>18</c:v>
                </c:pt>
                <c:pt idx="128">
                  <c:v>17</c:v>
                </c:pt>
                <c:pt idx="129">
                  <c:v>14.9</c:v>
                </c:pt>
                <c:pt idx="130">
                  <c:v>16.5</c:v>
                </c:pt>
                <c:pt idx="131">
                  <c:v>22.3</c:v>
                </c:pt>
                <c:pt idx="132">
                  <c:v>34.5</c:v>
                </c:pt>
                <c:pt idx="133">
                  <c:v>39.1</c:v>
                </c:pt>
                <c:pt idx="134">
                  <c:v>44</c:v>
                </c:pt>
                <c:pt idx="135">
                  <c:v>42.9</c:v>
                </c:pt>
                <c:pt idx="136">
                  <c:v>43</c:v>
                </c:pt>
                <c:pt idx="137">
                  <c:v>40.1</c:v>
                </c:pt>
                <c:pt idx="138">
                  <c:v>42.8</c:v>
                </c:pt>
                <c:pt idx="139">
                  <c:v>43</c:v>
                </c:pt>
                <c:pt idx="140">
                  <c:v>42.7</c:v>
                </c:pt>
                <c:pt idx="141">
                  <c:v>43.3</c:v>
                </c:pt>
                <c:pt idx="142">
                  <c:v>62</c:v>
                </c:pt>
                <c:pt idx="143">
                  <c:v>77.099999999999994</c:v>
                </c:pt>
                <c:pt idx="144">
                  <c:v>95.7</c:v>
                </c:pt>
                <c:pt idx="145">
                  <c:v>112.7</c:v>
                </c:pt>
                <c:pt idx="146">
                  <c:v>102.6</c:v>
                </c:pt>
                <c:pt idx="147">
                  <c:v>90.4</c:v>
                </c:pt>
                <c:pt idx="148">
                  <c:v>79.900000000000006</c:v>
                </c:pt>
                <c:pt idx="149">
                  <c:v>81.400000000000006</c:v>
                </c:pt>
                <c:pt idx="150">
                  <c:v>73.7</c:v>
                </c:pt>
                <c:pt idx="151">
                  <c:v>63.7</c:v>
                </c:pt>
                <c:pt idx="152">
                  <c:v>61.8</c:v>
                </c:pt>
                <c:pt idx="153">
                  <c:v>60.20000000000001</c:v>
                </c:pt>
                <c:pt idx="154">
                  <c:v>60.70000000000001</c:v>
                </c:pt>
                <c:pt idx="155">
                  <c:v>55.500000000000007</c:v>
                </c:pt>
                <c:pt idx="156">
                  <c:v>51.2</c:v>
                </c:pt>
                <c:pt idx="157">
                  <c:v>48.1</c:v>
                </c:pt>
                <c:pt idx="158">
                  <c:v>49.5</c:v>
                </c:pt>
                <c:pt idx="159">
                  <c:v>47</c:v>
                </c:pt>
                <c:pt idx="160">
                  <c:v>44.8</c:v>
                </c:pt>
                <c:pt idx="161">
                  <c:v>44.6</c:v>
                </c:pt>
                <c:pt idx="162">
                  <c:v>42.9</c:v>
                </c:pt>
                <c:pt idx="163">
                  <c:v>41.4</c:v>
                </c:pt>
                <c:pt idx="164">
                  <c:v>39</c:v>
                </c:pt>
                <c:pt idx="165">
                  <c:v>36.5</c:v>
                </c:pt>
                <c:pt idx="166">
                  <c:v>33.700000000000003</c:v>
                </c:pt>
                <c:pt idx="167">
                  <c:v>33.4</c:v>
                </c:pt>
                <c:pt idx="168">
                  <c:v>31.2</c:v>
                </c:pt>
                <c:pt idx="169">
                  <c:v>28.499999999999986</c:v>
                </c:pt>
                <c:pt idx="170">
                  <c:v>28.2</c:v>
                </c:pt>
                <c:pt idx="171">
                  <c:v>27.7</c:v>
                </c:pt>
                <c:pt idx="172">
                  <c:v>26.8</c:v>
                </c:pt>
                <c:pt idx="173">
                  <c:v>24.8</c:v>
                </c:pt>
                <c:pt idx="174">
                  <c:v>24.6</c:v>
                </c:pt>
                <c:pt idx="175">
                  <c:v>26.6</c:v>
                </c:pt>
                <c:pt idx="176">
                  <c:v>28.1</c:v>
                </c:pt>
                <c:pt idx="177">
                  <c:v>27.8</c:v>
                </c:pt>
                <c:pt idx="178">
                  <c:v>26.8</c:v>
                </c:pt>
                <c:pt idx="179">
                  <c:v>25.7</c:v>
                </c:pt>
                <c:pt idx="180">
                  <c:v>26.2</c:v>
                </c:pt>
                <c:pt idx="181">
                  <c:v>26.3</c:v>
                </c:pt>
                <c:pt idx="182">
                  <c:v>30</c:v>
                </c:pt>
                <c:pt idx="183">
                  <c:v>33.4</c:v>
                </c:pt>
                <c:pt idx="184">
                  <c:v>34.5</c:v>
                </c:pt>
                <c:pt idx="185">
                  <c:v>37.1</c:v>
                </c:pt>
                <c:pt idx="186">
                  <c:v>39.800000000000004</c:v>
                </c:pt>
                <c:pt idx="187">
                  <c:v>40.700000000000003</c:v>
                </c:pt>
                <c:pt idx="188">
                  <c:v>40.9</c:v>
                </c:pt>
                <c:pt idx="189">
                  <c:v>41</c:v>
                </c:pt>
                <c:pt idx="190">
                  <c:v>42.8</c:v>
                </c:pt>
                <c:pt idx="191">
                  <c:v>46.1</c:v>
                </c:pt>
                <c:pt idx="192">
                  <c:v>48.3</c:v>
                </c:pt>
                <c:pt idx="193">
                  <c:v>49.5</c:v>
                </c:pt>
                <c:pt idx="194">
                  <c:v>49.2</c:v>
                </c:pt>
                <c:pt idx="195">
                  <c:v>49.2</c:v>
                </c:pt>
                <c:pt idx="196">
                  <c:v>47.9</c:v>
                </c:pt>
                <c:pt idx="197">
                  <c:v>45.3</c:v>
                </c:pt>
                <c:pt idx="198">
                  <c:v>42.3</c:v>
                </c:pt>
                <c:pt idx="199">
                  <c:v>38.6</c:v>
                </c:pt>
                <c:pt idx="200">
                  <c:v>34.5</c:v>
                </c:pt>
                <c:pt idx="201">
                  <c:v>33.300000000000004</c:v>
                </c:pt>
                <c:pt idx="202">
                  <c:v>34.700000000000003</c:v>
                </c:pt>
                <c:pt idx="203">
                  <c:v>36.6</c:v>
                </c:pt>
                <c:pt idx="204">
                  <c:v>37.4</c:v>
                </c:pt>
                <c:pt idx="205">
                  <c:v>37.5</c:v>
                </c:pt>
                <c:pt idx="206">
                  <c:v>37</c:v>
                </c:pt>
                <c:pt idx="207">
                  <c:v>37.9</c:v>
                </c:pt>
                <c:pt idx="208">
                  <c:v>44</c:v>
                </c:pt>
                <c:pt idx="209">
                  <c:v>53</c:v>
                </c:pt>
                <c:pt idx="210">
                  <c:v>60.6</c:v>
                </c:pt>
              </c:numCache>
            </c:numRef>
          </c:val>
        </c:ser>
        <c:axId val="81167104"/>
        <c:axId val="81169024"/>
      </c:areaChart>
      <c:catAx>
        <c:axId val="81167104"/>
        <c:scaling>
          <c:orientation val="minMax"/>
        </c:scaling>
        <c:axPos val="b"/>
        <c:numFmt formatCode="0" sourceLinked="1"/>
        <c:tickLblPos val="nextTo"/>
        <c:crossAx val="81169024"/>
        <c:crosses val="autoZero"/>
        <c:auto val="1"/>
        <c:lblAlgn val="ctr"/>
        <c:lblOffset val="100"/>
        <c:tickLblSkip val="30"/>
        <c:tickMarkSkip val="30"/>
      </c:catAx>
      <c:valAx>
        <c:axId val="81169024"/>
        <c:scaling>
          <c:orientation val="minMax"/>
          <c:min val="0"/>
        </c:scaling>
        <c:axPos val="l"/>
        <c:majorGridlines/>
        <c:title>
          <c:tx>
            <c:rich>
              <a:bodyPr rot="-5400000" vert="horz"/>
              <a:lstStyle/>
              <a:p>
                <a:pPr>
                  <a:defRPr/>
                </a:pPr>
                <a:r>
                  <a:rPr lang="en-US" dirty="0" smtClean="0">
                    <a:latin typeface="Arial"/>
                  </a:rPr>
                  <a:t>Percentage of GDP</a:t>
                </a:r>
                <a:endParaRPr lang="en-US" dirty="0">
                  <a:latin typeface="Arial"/>
                </a:endParaRPr>
              </a:p>
            </c:rich>
          </c:tx>
          <c:layout/>
        </c:title>
        <c:numFmt formatCode="#,##0" sourceLinked="0"/>
        <c:tickLblPos val="nextTo"/>
        <c:crossAx val="81167104"/>
        <c:crosses val="autoZero"/>
        <c:crossBetween val="midCat"/>
      </c:valAx>
    </c:plotArea>
    <c:plotVisOnly val="1"/>
  </c:chart>
  <c:spPr>
    <a:ln>
      <a:solidFill>
        <a:srgbClr val="003263"/>
      </a:solidFill>
    </a:ln>
  </c:spPr>
  <c:txPr>
    <a:bodyPr/>
    <a:lstStyle/>
    <a:p>
      <a:pPr>
        <a:defRPr sz="18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70768931661779"/>
          <c:y val="3.2986041719404412E-2"/>
          <c:w val="0.71177752451996201"/>
          <c:h val="0.69750027016504501"/>
        </c:manualLayout>
      </c:layout>
      <c:barChart>
        <c:barDir val="col"/>
        <c:grouping val="stacked"/>
        <c:ser>
          <c:idx val="0"/>
          <c:order val="0"/>
          <c:tx>
            <c:strRef>
              <c:f>Sheet1!$B$1</c:f>
              <c:strCache>
                <c:ptCount val="1"/>
                <c:pt idx="0">
                  <c:v>Net Interest</c:v>
                </c:pt>
              </c:strCache>
            </c:strRef>
          </c:tx>
          <c:spPr>
            <a:solidFill>
              <a:srgbClr val="7030A0"/>
            </a:solidFill>
            <a:ln w="38100">
              <a:solidFill>
                <a:prstClr val="white"/>
              </a:solidFill>
            </a:ln>
          </c:spPr>
          <c:dLbls>
            <c:dLbl>
              <c:idx val="0"/>
              <c:layout>
                <c:manualLayout>
                  <c:x val="0.11231765437215098"/>
                  <c:y val="-4.2847381909119832E-2"/>
                </c:manualLayout>
              </c:layout>
              <c:tx>
                <c:rich>
                  <a:bodyPr/>
                  <a:lstStyle/>
                  <a:p>
                    <a:pPr>
                      <a:defRPr sz="1600">
                        <a:solidFill>
                          <a:schemeClr val="tx1"/>
                        </a:solidFill>
                      </a:defRPr>
                    </a:pPr>
                    <a:r>
                      <a:rPr lang="en-US" sz="1600" dirty="0" smtClean="0">
                        <a:latin typeface="Arial"/>
                      </a:rPr>
                      <a:t>1%</a:t>
                    </a:r>
                    <a:endParaRPr lang="en-US" sz="1600" dirty="0">
                      <a:latin typeface="Arial"/>
                    </a:endParaRPr>
                  </a:p>
                </c:rich>
              </c:tx>
              <c:numFmt formatCode="#,##0" sourceLinked="0"/>
              <c:spPr/>
              <c:showVal val="1"/>
            </c:dLbl>
            <c:dLbl>
              <c:idx val="1"/>
              <c:tx>
                <c:rich>
                  <a:bodyPr/>
                  <a:lstStyle/>
                  <a:p>
                    <a:pPr>
                      <a:defRPr sz="1600">
                        <a:solidFill>
                          <a:schemeClr val="bg1"/>
                        </a:solidFill>
                      </a:defRPr>
                    </a:pPr>
                    <a:r>
                      <a:rPr lang="en-US" smtClean="0"/>
                      <a:t>6%</a:t>
                    </a:r>
                    <a:endParaRPr lang="en-US"/>
                  </a:p>
                </c:rich>
              </c:tx>
              <c:numFmt formatCode="#,##0" sourceLinked="0"/>
              <c:spPr/>
              <c:showVal val="1"/>
            </c:dLbl>
            <c:dLbl>
              <c:idx val="2"/>
              <c:tx>
                <c:rich>
                  <a:bodyPr/>
                  <a:lstStyle/>
                  <a:p>
                    <a:pPr>
                      <a:defRPr sz="1600">
                        <a:solidFill>
                          <a:schemeClr val="bg1"/>
                        </a:solidFill>
                      </a:defRPr>
                    </a:pPr>
                    <a:r>
                      <a:rPr lang="en-US" smtClean="0"/>
                      <a:t>18%</a:t>
                    </a:r>
                    <a:endParaRPr lang="en-US"/>
                  </a:p>
                </c:rich>
              </c:tx>
              <c:numFmt formatCode="#,##0" sourceLinked="0"/>
              <c:spPr/>
              <c:showVal val="1"/>
            </c:dLbl>
            <c:dLbl>
              <c:idx val="3"/>
              <c:numFmt formatCode="#,##0" sourceLinked="0"/>
              <c:spPr/>
              <c:txPr>
                <a:bodyPr/>
                <a:lstStyle/>
                <a:p>
                  <a:pPr>
                    <a:defRPr sz="1600">
                      <a:solidFill>
                        <a:schemeClr val="bg1"/>
                      </a:solidFill>
                    </a:defRPr>
                  </a:pPr>
                  <a:endParaRPr lang="en-US"/>
                </a:p>
              </c:txPr>
            </c:dLbl>
            <c:numFmt formatCode="0%" sourceLinked="0"/>
            <c:txPr>
              <a:bodyPr/>
              <a:lstStyle/>
              <a:p>
                <a:pPr>
                  <a:defRPr sz="1600">
                    <a:solidFill>
                      <a:schemeClr val="bg1"/>
                    </a:solidFill>
                  </a:defRPr>
                </a:pPr>
                <a:endParaRPr lang="en-US"/>
              </a:p>
            </c:txPr>
            <c:showVal val="1"/>
          </c:dLbls>
          <c:cat>
            <c:numRef>
              <c:f>Sheet1!$A$2:$A$4</c:f>
              <c:numCache>
                <c:formatCode>General</c:formatCode>
                <c:ptCount val="3"/>
                <c:pt idx="0">
                  <c:v>2010</c:v>
                </c:pt>
                <c:pt idx="1">
                  <c:v>2022</c:v>
                </c:pt>
                <c:pt idx="2">
                  <c:v>2046</c:v>
                </c:pt>
              </c:numCache>
            </c:numRef>
          </c:cat>
          <c:val>
            <c:numRef>
              <c:f>Sheet1!$B$2:$B$4</c:f>
              <c:numCache>
                <c:formatCode>0.0</c:formatCode>
                <c:ptCount val="3"/>
                <c:pt idx="0">
                  <c:v>1.4</c:v>
                </c:pt>
                <c:pt idx="1">
                  <c:v>5.6</c:v>
                </c:pt>
                <c:pt idx="2">
                  <c:v>18.2</c:v>
                </c:pt>
              </c:numCache>
            </c:numRef>
          </c:val>
        </c:ser>
        <c:ser>
          <c:idx val="1"/>
          <c:order val="1"/>
          <c:tx>
            <c:strRef>
              <c:f>Sheet1!$C$1</c:f>
              <c:strCache>
                <c:ptCount val="1"/>
                <c:pt idx="0">
                  <c:v>Social Security</c:v>
                </c:pt>
              </c:strCache>
            </c:strRef>
          </c:tx>
          <c:spPr>
            <a:solidFill>
              <a:srgbClr val="F59413"/>
            </a:solidFill>
            <a:ln w="38100">
              <a:solidFill>
                <a:prstClr val="white"/>
              </a:solidFill>
            </a:ln>
          </c:spPr>
          <c:dLbls>
            <c:dLbl>
              <c:idx val="0"/>
              <c:tx>
                <c:rich>
                  <a:bodyPr/>
                  <a:lstStyle/>
                  <a:p>
                    <a:r>
                      <a:rPr lang="en-US" smtClean="0"/>
                      <a:t>5%</a:t>
                    </a:r>
                    <a:endParaRPr lang="en-US"/>
                  </a:p>
                </c:rich>
              </c:tx>
              <c:showVal val="1"/>
            </c:dLbl>
            <c:dLbl>
              <c:idx val="1"/>
              <c:tx>
                <c:rich>
                  <a:bodyPr/>
                  <a:lstStyle/>
                  <a:p>
                    <a:r>
                      <a:rPr lang="en-US" smtClean="0"/>
                      <a:t>5%</a:t>
                    </a:r>
                    <a:endParaRPr lang="en-US"/>
                  </a:p>
                </c:rich>
              </c:tx>
              <c:showVal val="1"/>
            </c:dLbl>
            <c:dLbl>
              <c:idx val="2"/>
              <c:tx>
                <c:rich>
                  <a:bodyPr/>
                  <a:lstStyle/>
                  <a:p>
                    <a:r>
                      <a:rPr lang="en-US" smtClean="0"/>
                      <a:t>6%</a:t>
                    </a:r>
                    <a:endParaRPr lang="en-US"/>
                  </a:p>
                </c:rich>
              </c:tx>
              <c:showVal val="1"/>
            </c:dLbl>
            <c:numFmt formatCode="#,##0" sourceLinked="0"/>
            <c:txPr>
              <a:bodyPr/>
              <a:lstStyle/>
              <a:p>
                <a:pPr>
                  <a:defRPr sz="1600">
                    <a:solidFill>
                      <a:schemeClr val="bg1"/>
                    </a:solidFill>
                  </a:defRPr>
                </a:pPr>
                <a:endParaRPr lang="en-US"/>
              </a:p>
            </c:txPr>
            <c:showVal val="1"/>
          </c:dLbls>
          <c:cat>
            <c:numRef>
              <c:f>Sheet1!$A$2:$A$4</c:f>
              <c:numCache>
                <c:formatCode>General</c:formatCode>
                <c:ptCount val="3"/>
                <c:pt idx="0">
                  <c:v>2010</c:v>
                </c:pt>
                <c:pt idx="1">
                  <c:v>2022</c:v>
                </c:pt>
                <c:pt idx="2">
                  <c:v>2046</c:v>
                </c:pt>
              </c:numCache>
            </c:numRef>
          </c:cat>
          <c:val>
            <c:numRef>
              <c:f>Sheet1!$C$2:$C$4</c:f>
              <c:numCache>
                <c:formatCode>General</c:formatCode>
                <c:ptCount val="3"/>
                <c:pt idx="0">
                  <c:v>4.8</c:v>
                </c:pt>
                <c:pt idx="1">
                  <c:v>5.4</c:v>
                </c:pt>
                <c:pt idx="2">
                  <c:v>5.8</c:v>
                </c:pt>
              </c:numCache>
            </c:numRef>
          </c:val>
        </c:ser>
        <c:ser>
          <c:idx val="2"/>
          <c:order val="2"/>
          <c:tx>
            <c:strRef>
              <c:f>Sheet1!$D$1</c:f>
              <c:strCache>
                <c:ptCount val="1"/>
                <c:pt idx="0">
                  <c:v>Medicare &amp; Medicaid</c:v>
                </c:pt>
              </c:strCache>
            </c:strRef>
          </c:tx>
          <c:spPr>
            <a:solidFill>
              <a:srgbClr val="FF0000"/>
            </a:solidFill>
            <a:ln w="38100">
              <a:solidFill>
                <a:prstClr val="white"/>
              </a:solidFill>
            </a:ln>
          </c:spPr>
          <c:dLbls>
            <c:dLbl>
              <c:idx val="0"/>
              <c:tx>
                <c:rich>
                  <a:bodyPr/>
                  <a:lstStyle/>
                  <a:p>
                    <a:r>
                      <a:rPr lang="en-US" smtClean="0"/>
                      <a:t>5%</a:t>
                    </a:r>
                    <a:endParaRPr lang="en-US"/>
                  </a:p>
                </c:rich>
              </c:tx>
              <c:showVal val="1"/>
            </c:dLbl>
            <c:dLbl>
              <c:idx val="1"/>
              <c:tx>
                <c:rich>
                  <a:bodyPr/>
                  <a:lstStyle/>
                  <a:p>
                    <a:r>
                      <a:rPr lang="en-US" smtClean="0"/>
                      <a:t>7%</a:t>
                    </a:r>
                    <a:endParaRPr lang="en-US"/>
                  </a:p>
                </c:rich>
              </c:tx>
              <c:showVal val="1"/>
            </c:dLbl>
            <c:dLbl>
              <c:idx val="2"/>
              <c:tx>
                <c:rich>
                  <a:bodyPr/>
                  <a:lstStyle/>
                  <a:p>
                    <a:r>
                      <a:rPr lang="en-US" smtClean="0"/>
                      <a:t>9%</a:t>
                    </a:r>
                    <a:endParaRPr lang="en-US"/>
                  </a:p>
                </c:rich>
              </c:tx>
              <c:showVal val="1"/>
            </c:dLbl>
            <c:numFmt formatCode="#,##0" sourceLinked="0"/>
            <c:txPr>
              <a:bodyPr/>
              <a:lstStyle/>
              <a:p>
                <a:pPr>
                  <a:defRPr sz="1600">
                    <a:solidFill>
                      <a:schemeClr val="bg1"/>
                    </a:solidFill>
                  </a:defRPr>
                </a:pPr>
                <a:endParaRPr lang="en-US"/>
              </a:p>
            </c:txPr>
            <c:showVal val="1"/>
          </c:dLbls>
          <c:cat>
            <c:numRef>
              <c:f>Sheet1!$A$2:$A$4</c:f>
              <c:numCache>
                <c:formatCode>General</c:formatCode>
                <c:ptCount val="3"/>
                <c:pt idx="0">
                  <c:v>2010</c:v>
                </c:pt>
                <c:pt idx="1">
                  <c:v>2022</c:v>
                </c:pt>
                <c:pt idx="2">
                  <c:v>2046</c:v>
                </c:pt>
              </c:numCache>
            </c:numRef>
          </c:cat>
          <c:val>
            <c:numRef>
              <c:f>Sheet1!$D$2:$D$4</c:f>
              <c:numCache>
                <c:formatCode>General</c:formatCode>
                <c:ptCount val="3"/>
                <c:pt idx="0">
                  <c:v>5</c:v>
                </c:pt>
                <c:pt idx="1">
                  <c:v>6.8</c:v>
                </c:pt>
                <c:pt idx="2">
                  <c:v>12</c:v>
                </c:pt>
              </c:numCache>
            </c:numRef>
          </c:val>
        </c:ser>
        <c:ser>
          <c:idx val="3"/>
          <c:order val="3"/>
          <c:tx>
            <c:strRef>
              <c:f>Sheet1!$E$1</c:f>
              <c:strCache>
                <c:ptCount val="1"/>
                <c:pt idx="0">
                  <c:v>Other Mandatory</c:v>
                </c:pt>
              </c:strCache>
            </c:strRef>
          </c:tx>
          <c:spPr>
            <a:solidFill>
              <a:schemeClr val="accent1">
                <a:lumMod val="50000"/>
                <a:lumOff val="50000"/>
              </a:schemeClr>
            </a:solidFill>
            <a:ln w="38100">
              <a:solidFill>
                <a:prstClr val="white"/>
              </a:solidFill>
            </a:ln>
          </c:spPr>
          <c:dLbls>
            <c:dLbl>
              <c:idx val="0"/>
              <c:tx>
                <c:rich>
                  <a:bodyPr/>
                  <a:lstStyle/>
                  <a:p>
                    <a:r>
                      <a:rPr lang="en-US" smtClean="0"/>
                      <a:t>4%</a:t>
                    </a:r>
                    <a:endParaRPr lang="en-US"/>
                  </a:p>
                </c:rich>
              </c:tx>
              <c:showVal val="1"/>
            </c:dLbl>
            <c:dLbl>
              <c:idx val="1"/>
              <c:tx>
                <c:rich>
                  <a:bodyPr/>
                  <a:lstStyle/>
                  <a:p>
                    <a:r>
                      <a:rPr lang="en-US" smtClean="0"/>
                      <a:t>2%</a:t>
                    </a:r>
                    <a:endParaRPr lang="en-US"/>
                  </a:p>
                </c:rich>
              </c:tx>
              <c:showVal val="1"/>
            </c:dLbl>
            <c:dLbl>
              <c:idx val="2"/>
              <c:tx>
                <c:rich>
                  <a:bodyPr/>
                  <a:lstStyle/>
                  <a:p>
                    <a:r>
                      <a:rPr lang="en-US" smtClean="0"/>
                      <a:t>2%</a:t>
                    </a:r>
                    <a:endParaRPr lang="en-US" dirty="0"/>
                  </a:p>
                </c:rich>
              </c:tx>
              <c:showVal val="1"/>
            </c:dLbl>
            <c:numFmt formatCode="#,##0" sourceLinked="0"/>
            <c:txPr>
              <a:bodyPr/>
              <a:lstStyle/>
              <a:p>
                <a:pPr>
                  <a:defRPr sz="1600">
                    <a:solidFill>
                      <a:srgbClr val="FFFFFF"/>
                    </a:solidFill>
                  </a:defRPr>
                </a:pPr>
                <a:endParaRPr lang="en-US"/>
              </a:p>
            </c:txPr>
            <c:showVal val="1"/>
          </c:dLbls>
          <c:cat>
            <c:numRef>
              <c:f>Sheet1!$A$2:$A$4</c:f>
              <c:numCache>
                <c:formatCode>General</c:formatCode>
                <c:ptCount val="3"/>
                <c:pt idx="0">
                  <c:v>2010</c:v>
                </c:pt>
                <c:pt idx="1">
                  <c:v>2022</c:v>
                </c:pt>
                <c:pt idx="2">
                  <c:v>2046</c:v>
                </c:pt>
              </c:numCache>
            </c:numRef>
          </c:cat>
          <c:val>
            <c:numRef>
              <c:f>Sheet1!$E$2:$E$4</c:f>
              <c:numCache>
                <c:formatCode>General</c:formatCode>
                <c:ptCount val="3"/>
                <c:pt idx="0">
                  <c:v>3.712219366071615</c:v>
                </c:pt>
                <c:pt idx="1">
                  <c:v>2.2934214370885742</c:v>
                </c:pt>
                <c:pt idx="2">
                  <c:v>2.2934214370885742</c:v>
                </c:pt>
              </c:numCache>
            </c:numRef>
          </c:val>
        </c:ser>
        <c:ser>
          <c:idx val="4"/>
          <c:order val="4"/>
          <c:tx>
            <c:strRef>
              <c:f>Sheet1!$F$1</c:f>
              <c:strCache>
                <c:ptCount val="1"/>
                <c:pt idx="0">
                  <c:v>Discretionary Spending</c:v>
                </c:pt>
              </c:strCache>
            </c:strRef>
          </c:tx>
          <c:spPr>
            <a:solidFill>
              <a:srgbClr val="002060"/>
            </a:solidFill>
            <a:ln w="38100">
              <a:solidFill>
                <a:schemeClr val="bg1"/>
              </a:solidFill>
            </a:ln>
          </c:spPr>
          <c:dLbls>
            <c:dLbl>
              <c:idx val="0"/>
              <c:tx>
                <c:rich>
                  <a:bodyPr/>
                  <a:lstStyle/>
                  <a:p>
                    <a:r>
                      <a:rPr lang="en-US" smtClean="0"/>
                      <a:t>9%</a:t>
                    </a:r>
                    <a:endParaRPr lang="en-US"/>
                  </a:p>
                </c:rich>
              </c:tx>
              <c:showVal val="1"/>
            </c:dLbl>
            <c:dLbl>
              <c:idx val="1"/>
              <c:tx>
                <c:rich>
                  <a:bodyPr/>
                  <a:lstStyle/>
                  <a:p>
                    <a:r>
                      <a:rPr lang="en-US" smtClean="0"/>
                      <a:t>9%</a:t>
                    </a:r>
                    <a:endParaRPr lang="en-US"/>
                  </a:p>
                </c:rich>
              </c:tx>
              <c:showVal val="1"/>
            </c:dLbl>
            <c:dLbl>
              <c:idx val="2"/>
              <c:tx>
                <c:rich>
                  <a:bodyPr/>
                  <a:lstStyle/>
                  <a:p>
                    <a:r>
                      <a:rPr lang="en-US" smtClean="0"/>
                      <a:t>9%</a:t>
                    </a:r>
                    <a:endParaRPr lang="en-US"/>
                  </a:p>
                </c:rich>
              </c:tx>
              <c:showVal val="1"/>
            </c:dLbl>
            <c:numFmt formatCode="#,##0" sourceLinked="0"/>
            <c:txPr>
              <a:bodyPr/>
              <a:lstStyle/>
              <a:p>
                <a:pPr>
                  <a:defRPr sz="1600">
                    <a:solidFill>
                      <a:schemeClr val="bg1"/>
                    </a:solidFill>
                  </a:defRPr>
                </a:pPr>
                <a:endParaRPr lang="en-US"/>
              </a:p>
            </c:txPr>
            <c:showVal val="1"/>
          </c:dLbls>
          <c:cat>
            <c:numRef>
              <c:f>Sheet1!$A$2:$A$4</c:f>
              <c:numCache>
                <c:formatCode>General</c:formatCode>
                <c:ptCount val="3"/>
                <c:pt idx="0">
                  <c:v>2010</c:v>
                </c:pt>
                <c:pt idx="1">
                  <c:v>2022</c:v>
                </c:pt>
                <c:pt idx="2">
                  <c:v>2046</c:v>
                </c:pt>
              </c:numCache>
            </c:numRef>
          </c:cat>
          <c:val>
            <c:numRef>
              <c:f>Sheet1!$F$2:$F$4</c:f>
              <c:numCache>
                <c:formatCode>General</c:formatCode>
                <c:ptCount val="3"/>
                <c:pt idx="0">
                  <c:v>9.1877806339284067</c:v>
                </c:pt>
                <c:pt idx="1">
                  <c:v>8.7065785629113979</c:v>
                </c:pt>
                <c:pt idx="2">
                  <c:v>8.6065785629113982</c:v>
                </c:pt>
              </c:numCache>
            </c:numRef>
          </c:val>
        </c:ser>
        <c:gapWidth val="86"/>
        <c:overlap val="100"/>
        <c:axId val="79453184"/>
        <c:axId val="79484032"/>
      </c:barChart>
      <c:lineChart>
        <c:grouping val="standard"/>
        <c:ser>
          <c:idx val="5"/>
          <c:order val="5"/>
          <c:tx>
            <c:strRef>
              <c:f>Sheet1!$G$1</c:f>
              <c:strCache>
                <c:ptCount val="1"/>
                <c:pt idx="0">
                  <c:v>Revenue</c:v>
                </c:pt>
              </c:strCache>
            </c:strRef>
          </c:tx>
          <c:spPr>
            <a:ln w="50800">
              <a:solidFill>
                <a:srgbClr val="008000"/>
              </a:solidFill>
            </a:ln>
          </c:spPr>
          <c:marker>
            <c:spPr>
              <a:solidFill>
                <a:srgbClr val="008000"/>
              </a:solidFill>
            </c:spPr>
          </c:marker>
          <c:cat>
            <c:numRef>
              <c:f>Sheet1!$A$2:$A$4</c:f>
              <c:numCache>
                <c:formatCode>General</c:formatCode>
                <c:ptCount val="3"/>
                <c:pt idx="0">
                  <c:v>2010</c:v>
                </c:pt>
                <c:pt idx="1">
                  <c:v>2022</c:v>
                </c:pt>
                <c:pt idx="2">
                  <c:v>2046</c:v>
                </c:pt>
              </c:numCache>
            </c:numRef>
          </c:cat>
          <c:val>
            <c:numRef>
              <c:f>Sheet1!$G$2:$G$4</c:f>
              <c:numCache>
                <c:formatCode>General</c:formatCode>
                <c:ptCount val="3"/>
                <c:pt idx="0">
                  <c:v>14.5</c:v>
                </c:pt>
                <c:pt idx="1">
                  <c:v>17.5</c:v>
                </c:pt>
                <c:pt idx="2">
                  <c:v>18.100000000000001</c:v>
                </c:pt>
              </c:numCache>
            </c:numRef>
          </c:val>
        </c:ser>
        <c:marker val="1"/>
        <c:axId val="79453184"/>
        <c:axId val="79484032"/>
      </c:lineChart>
      <c:catAx>
        <c:axId val="79453184"/>
        <c:scaling>
          <c:orientation val="minMax"/>
        </c:scaling>
        <c:axPos val="b"/>
        <c:numFmt formatCode="General" sourceLinked="1"/>
        <c:majorTickMark val="none"/>
        <c:tickLblPos val="nextTo"/>
        <c:crossAx val="79484032"/>
        <c:crosses val="autoZero"/>
        <c:auto val="1"/>
        <c:lblAlgn val="ctr"/>
        <c:lblOffset val="25"/>
        <c:tickLblSkip val="1"/>
        <c:tickMarkSkip val="1"/>
      </c:catAx>
      <c:valAx>
        <c:axId val="79484032"/>
        <c:scaling>
          <c:orientation val="minMax"/>
        </c:scaling>
        <c:axPos val="l"/>
        <c:majorGridlines/>
        <c:title>
          <c:tx>
            <c:rich>
              <a:bodyPr rot="-5400000" vert="horz"/>
              <a:lstStyle/>
              <a:p>
                <a:pPr>
                  <a:defRPr/>
                </a:pPr>
                <a:r>
                  <a:rPr lang="en-US" dirty="0" smtClean="0"/>
                  <a:t>Percentage of GDP</a:t>
                </a:r>
                <a:endParaRPr lang="en-US" dirty="0"/>
              </a:p>
            </c:rich>
          </c:tx>
        </c:title>
        <c:numFmt formatCode="#,##0" sourceLinked="0"/>
        <c:majorTickMark val="none"/>
        <c:tickLblPos val="nextTo"/>
        <c:spPr>
          <a:ln w="9525">
            <a:noFill/>
          </a:ln>
        </c:spPr>
        <c:crossAx val="79453184"/>
        <c:crosses val="autoZero"/>
        <c:crossBetween val="between"/>
      </c:valAx>
      <c:spPr>
        <a:ln>
          <a:noFill/>
        </a:ln>
      </c:spPr>
    </c:plotArea>
    <c:plotVisOnly val="1"/>
    <c:dispBlanksAs val="gap"/>
  </c:chart>
  <c:spPr>
    <a:ln>
      <a:solidFill>
        <a:srgbClr val="003263"/>
      </a:solidFill>
    </a:ln>
  </c:spPr>
  <c:txPr>
    <a:bodyPr/>
    <a:lstStyle/>
    <a:p>
      <a:pPr>
        <a:defRPr sz="1800"/>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157624792313788"/>
          <c:y val="0.12403990262086798"/>
          <c:w val="0.759450884611646"/>
          <c:h val="0.51069925960751195"/>
        </c:manualLayout>
      </c:layout>
      <c:barChart>
        <c:barDir val="col"/>
        <c:grouping val="clustered"/>
        <c:ser>
          <c:idx val="0"/>
          <c:order val="0"/>
          <c:tx>
            <c:strRef>
              <c:f>Sheet1!$B$1</c:f>
              <c:strCache>
                <c:ptCount val="1"/>
                <c:pt idx="0">
                  <c:v>2010</c:v>
                </c:pt>
              </c:strCache>
            </c:strRef>
          </c:tx>
          <c:spPr>
            <a:solidFill>
              <a:schemeClr val="tx2">
                <a:lumMod val="75000"/>
              </a:schemeClr>
            </a:solidFill>
            <a:ln w="25400">
              <a:solidFill>
                <a:srgbClr val="080377"/>
              </a:solidFill>
            </a:ln>
          </c:spPr>
          <c:cat>
            <c:strRef>
              <c:f>Sheet1!$A$2:$A$10</c:f>
              <c:strCache>
                <c:ptCount val="7"/>
                <c:pt idx="0">
                  <c:v>Greece</c:v>
                </c:pt>
                <c:pt idx="1">
                  <c:v>Italy</c:v>
                </c:pt>
                <c:pt idx="2">
                  <c:v>Portugal</c:v>
                </c:pt>
                <c:pt idx="3">
                  <c:v>Ireland</c:v>
                </c:pt>
                <c:pt idx="4">
                  <c:v>Spain</c:v>
                </c:pt>
                <c:pt idx="5">
                  <c:v>United Kingdom</c:v>
                </c:pt>
                <c:pt idx="6">
                  <c:v>United States</c:v>
                </c:pt>
              </c:strCache>
            </c:strRef>
          </c:cat>
          <c:val>
            <c:numRef>
              <c:f>Sheet1!$B$2:$B$10</c:f>
              <c:numCache>
                <c:formatCode>General</c:formatCode>
                <c:ptCount val="7"/>
                <c:pt idx="0">
                  <c:v>133.19999999999999</c:v>
                </c:pt>
                <c:pt idx="1">
                  <c:v>118.6</c:v>
                </c:pt>
                <c:pt idx="2">
                  <c:v>86.6</c:v>
                </c:pt>
                <c:pt idx="3">
                  <c:v>77.5</c:v>
                </c:pt>
                <c:pt idx="4">
                  <c:v>66.900000000000006</c:v>
                </c:pt>
                <c:pt idx="5">
                  <c:v>78.2</c:v>
                </c:pt>
                <c:pt idx="6">
                  <c:v>92.6</c:v>
                </c:pt>
              </c:numCache>
            </c:numRef>
          </c:val>
        </c:ser>
        <c:ser>
          <c:idx val="1"/>
          <c:order val="1"/>
          <c:tx>
            <c:strRef>
              <c:f>Sheet1!$C$1</c:f>
              <c:strCache>
                <c:ptCount val="1"/>
                <c:pt idx="0">
                  <c:v>2015</c:v>
                </c:pt>
              </c:strCache>
            </c:strRef>
          </c:tx>
          <c:spPr>
            <a:solidFill>
              <a:srgbClr val="FFC000"/>
            </a:solidFill>
            <a:ln w="25400">
              <a:solidFill>
                <a:schemeClr val="accent2">
                  <a:lumMod val="75000"/>
                </a:schemeClr>
              </a:solidFill>
            </a:ln>
          </c:spPr>
          <c:cat>
            <c:strRef>
              <c:f>Sheet1!$A$2:$A$10</c:f>
              <c:strCache>
                <c:ptCount val="7"/>
                <c:pt idx="0">
                  <c:v>Greece</c:v>
                </c:pt>
                <c:pt idx="1">
                  <c:v>Italy</c:v>
                </c:pt>
                <c:pt idx="2">
                  <c:v>Portugal</c:v>
                </c:pt>
                <c:pt idx="3">
                  <c:v>Ireland</c:v>
                </c:pt>
                <c:pt idx="4">
                  <c:v>Spain</c:v>
                </c:pt>
                <c:pt idx="5">
                  <c:v>United Kingdom</c:v>
                </c:pt>
                <c:pt idx="6">
                  <c:v>United States</c:v>
                </c:pt>
              </c:strCache>
            </c:strRef>
          </c:cat>
          <c:val>
            <c:numRef>
              <c:f>Sheet1!$C$2:$C$10</c:f>
              <c:numCache>
                <c:formatCode>General</c:formatCode>
                <c:ptCount val="7"/>
                <c:pt idx="0">
                  <c:v>140.4</c:v>
                </c:pt>
                <c:pt idx="1">
                  <c:v>124.7</c:v>
                </c:pt>
                <c:pt idx="2">
                  <c:v>98.4</c:v>
                </c:pt>
                <c:pt idx="3">
                  <c:v>69.900000000000006</c:v>
                </c:pt>
                <c:pt idx="4">
                  <c:v>94.4</c:v>
                </c:pt>
                <c:pt idx="5">
                  <c:v>90.6</c:v>
                </c:pt>
                <c:pt idx="6">
                  <c:v>109.7</c:v>
                </c:pt>
              </c:numCache>
            </c:numRef>
          </c:val>
        </c:ser>
        <c:gapWidth val="66"/>
        <c:axId val="82187776"/>
        <c:axId val="82189312"/>
      </c:barChart>
      <c:catAx>
        <c:axId val="82187776"/>
        <c:scaling>
          <c:orientation val="minMax"/>
        </c:scaling>
        <c:axPos val="b"/>
        <c:tickLblPos val="nextTo"/>
        <c:crossAx val="82189312"/>
        <c:crosses val="autoZero"/>
        <c:auto val="1"/>
        <c:lblAlgn val="ctr"/>
        <c:lblOffset val="100"/>
      </c:catAx>
      <c:valAx>
        <c:axId val="82189312"/>
        <c:scaling>
          <c:orientation val="minMax"/>
        </c:scaling>
        <c:axPos val="l"/>
        <c:majorGridlines/>
        <c:title>
          <c:tx>
            <c:rich>
              <a:bodyPr rot="-5400000" vert="horz"/>
              <a:lstStyle/>
              <a:p>
                <a:pPr>
                  <a:defRPr/>
                </a:pPr>
                <a:r>
                  <a:rPr lang="en-US" dirty="0" smtClean="0"/>
                  <a:t>Percentage of GDP</a:t>
                </a:r>
                <a:endParaRPr lang="en-US" dirty="0"/>
              </a:p>
            </c:rich>
          </c:tx>
        </c:title>
        <c:numFmt formatCode="#,##0" sourceLinked="0"/>
        <c:tickLblPos val="nextTo"/>
        <c:crossAx val="82187776"/>
        <c:crosses val="autoZero"/>
        <c:crossBetween val="between"/>
      </c:valAx>
    </c:plotArea>
    <c:legend>
      <c:legendPos val="t"/>
    </c:legend>
    <c:plotVisOnly val="1"/>
  </c:chart>
  <c:spPr>
    <a:ln>
      <a:solidFill>
        <a:srgbClr val="0B243E"/>
      </a:solidFill>
    </a:ln>
  </c:spPr>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500789724293967"/>
          <c:y val="5.6598407166014497E-2"/>
          <c:w val="0.80775242143404602"/>
          <c:h val="0.68263709846003762"/>
        </c:manualLayout>
      </c:layout>
      <c:areaChart>
        <c:grouping val="standard"/>
        <c:ser>
          <c:idx val="0"/>
          <c:order val="0"/>
          <c:tx>
            <c:strRef>
              <c:f>Sheet1!$B$1</c:f>
              <c:strCache>
                <c:ptCount val="1"/>
                <c:pt idx="0">
                  <c:v>Public Debt (% GDP)</c:v>
                </c:pt>
              </c:strCache>
            </c:strRef>
          </c:tx>
          <c:spPr>
            <a:solidFill>
              <a:srgbClr val="FF0000"/>
            </a:solidFill>
          </c:spPr>
          <c:cat>
            <c:numRef>
              <c:f>Sheet1!$A$2:$A$92</c:f>
              <c:numCache>
                <c:formatCode>0</c:formatCode>
                <c:ptCount val="9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formatCode="General">
                  <c:v>2061</c:v>
                </c:pt>
                <c:pt idx="72" formatCode="General">
                  <c:v>2062</c:v>
                </c:pt>
                <c:pt idx="73" formatCode="General">
                  <c:v>2063</c:v>
                </c:pt>
                <c:pt idx="74" formatCode="General">
                  <c:v>2064</c:v>
                </c:pt>
                <c:pt idx="75" formatCode="General">
                  <c:v>2065</c:v>
                </c:pt>
                <c:pt idx="76" formatCode="General">
                  <c:v>2066</c:v>
                </c:pt>
                <c:pt idx="77" formatCode="General">
                  <c:v>2067</c:v>
                </c:pt>
                <c:pt idx="78" formatCode="General">
                  <c:v>2068</c:v>
                </c:pt>
                <c:pt idx="79" formatCode="General">
                  <c:v>2069</c:v>
                </c:pt>
                <c:pt idx="80" formatCode="General">
                  <c:v>2070</c:v>
                </c:pt>
                <c:pt idx="81" formatCode="General">
                  <c:v>2071</c:v>
                </c:pt>
                <c:pt idx="82" formatCode="General">
                  <c:v>2072</c:v>
                </c:pt>
                <c:pt idx="83" formatCode="General">
                  <c:v>2073</c:v>
                </c:pt>
                <c:pt idx="84" formatCode="General">
                  <c:v>2074</c:v>
                </c:pt>
                <c:pt idx="85" formatCode="General">
                  <c:v>2075</c:v>
                </c:pt>
                <c:pt idx="86" formatCode="General">
                  <c:v>2076</c:v>
                </c:pt>
                <c:pt idx="87" formatCode="General">
                  <c:v>2077</c:v>
                </c:pt>
                <c:pt idx="88" formatCode="General">
                  <c:v>2078</c:v>
                </c:pt>
                <c:pt idx="89" formatCode="General">
                  <c:v>2079</c:v>
                </c:pt>
                <c:pt idx="90" formatCode="General">
                  <c:v>2080</c:v>
                </c:pt>
              </c:numCache>
            </c:numRef>
          </c:cat>
          <c:val>
            <c:numRef>
              <c:f>Sheet1!$B$2:$B$92</c:f>
              <c:numCache>
                <c:formatCode>0.0</c:formatCode>
                <c:ptCount val="91"/>
                <c:pt idx="0">
                  <c:v>42.8</c:v>
                </c:pt>
                <c:pt idx="1">
                  <c:v>46.1</c:v>
                </c:pt>
                <c:pt idx="2">
                  <c:v>48.3</c:v>
                </c:pt>
                <c:pt idx="3">
                  <c:v>49.5</c:v>
                </c:pt>
                <c:pt idx="4">
                  <c:v>49.2</c:v>
                </c:pt>
                <c:pt idx="5">
                  <c:v>49.2</c:v>
                </c:pt>
                <c:pt idx="6">
                  <c:v>47.9</c:v>
                </c:pt>
                <c:pt idx="7">
                  <c:v>45.3</c:v>
                </c:pt>
                <c:pt idx="8">
                  <c:v>42.3</c:v>
                </c:pt>
                <c:pt idx="9">
                  <c:v>38.6</c:v>
                </c:pt>
                <c:pt idx="10">
                  <c:v>34.5</c:v>
                </c:pt>
                <c:pt idx="11">
                  <c:v>33.300000000000004</c:v>
                </c:pt>
                <c:pt idx="12">
                  <c:v>34.700000000000003</c:v>
                </c:pt>
                <c:pt idx="13">
                  <c:v>36.6</c:v>
                </c:pt>
                <c:pt idx="14">
                  <c:v>37.4</c:v>
                </c:pt>
                <c:pt idx="15">
                  <c:v>37.5</c:v>
                </c:pt>
                <c:pt idx="16">
                  <c:v>37</c:v>
                </c:pt>
                <c:pt idx="17">
                  <c:v>37.9</c:v>
                </c:pt>
                <c:pt idx="18">
                  <c:v>44</c:v>
                </c:pt>
                <c:pt idx="19" formatCode="#,##0.00">
                  <c:v>53</c:v>
                </c:pt>
                <c:pt idx="20" formatCode="0">
                  <c:v>62</c:v>
                </c:pt>
                <c:pt idx="21" formatCode="0">
                  <c:v>67</c:v>
                </c:pt>
                <c:pt idx="22" formatCode="0">
                  <c:v>69</c:v>
                </c:pt>
                <c:pt idx="23" formatCode="0">
                  <c:v>70</c:v>
                </c:pt>
                <c:pt idx="24" formatCode="0">
                  <c:v>71</c:v>
                </c:pt>
                <c:pt idx="25" formatCode="0">
                  <c:v>72</c:v>
                </c:pt>
                <c:pt idx="26" formatCode="0">
                  <c:v>75</c:v>
                </c:pt>
                <c:pt idx="27" formatCode="0">
                  <c:v>77</c:v>
                </c:pt>
                <c:pt idx="28" formatCode="0">
                  <c:v>80</c:v>
                </c:pt>
                <c:pt idx="29" formatCode="0">
                  <c:v>84</c:v>
                </c:pt>
                <c:pt idx="30" formatCode="0">
                  <c:v>87</c:v>
                </c:pt>
                <c:pt idx="31" formatCode="0">
                  <c:v>91</c:v>
                </c:pt>
                <c:pt idx="32" formatCode="0">
                  <c:v>95</c:v>
                </c:pt>
                <c:pt idx="33" formatCode="0">
                  <c:v>100</c:v>
                </c:pt>
                <c:pt idx="34" formatCode="0">
                  <c:v>106</c:v>
                </c:pt>
                <c:pt idx="35" formatCode="0">
                  <c:v>112</c:v>
                </c:pt>
                <c:pt idx="36" formatCode="0">
                  <c:v>118</c:v>
                </c:pt>
                <c:pt idx="37" formatCode="0">
                  <c:v>125</c:v>
                </c:pt>
                <c:pt idx="38" formatCode="0">
                  <c:v>131</c:v>
                </c:pt>
                <c:pt idx="39" formatCode="0">
                  <c:v>138</c:v>
                </c:pt>
                <c:pt idx="40" formatCode="0">
                  <c:v>146</c:v>
                </c:pt>
                <c:pt idx="41" formatCode="0">
                  <c:v>153</c:v>
                </c:pt>
                <c:pt idx="42" formatCode="0">
                  <c:v>161</c:v>
                </c:pt>
                <c:pt idx="43" formatCode="0">
                  <c:v>169</c:v>
                </c:pt>
                <c:pt idx="44" formatCode="0">
                  <c:v>177</c:v>
                </c:pt>
                <c:pt idx="45" formatCode="0">
                  <c:v>185</c:v>
                </c:pt>
                <c:pt idx="46" formatCode="0">
                  <c:v>194</c:v>
                </c:pt>
                <c:pt idx="47" formatCode="0">
                  <c:v>204</c:v>
                </c:pt>
                <c:pt idx="48" formatCode="0">
                  <c:v>213</c:v>
                </c:pt>
                <c:pt idx="49" formatCode="0">
                  <c:v>223</c:v>
                </c:pt>
                <c:pt idx="50" formatCode="0">
                  <c:v>233</c:v>
                </c:pt>
                <c:pt idx="51" formatCode="0">
                  <c:v>243</c:v>
                </c:pt>
                <c:pt idx="52" formatCode="0">
                  <c:v>253</c:v>
                </c:pt>
                <c:pt idx="53" formatCode="0">
                  <c:v>264</c:v>
                </c:pt>
                <c:pt idx="54" formatCode="0">
                  <c:v>274</c:v>
                </c:pt>
                <c:pt idx="55" formatCode="0">
                  <c:v>285</c:v>
                </c:pt>
                <c:pt idx="56" formatCode="0">
                  <c:v>296</c:v>
                </c:pt>
                <c:pt idx="57" formatCode="0">
                  <c:v>308</c:v>
                </c:pt>
                <c:pt idx="58" formatCode="0">
                  <c:v>320</c:v>
                </c:pt>
                <c:pt idx="59" formatCode="0">
                  <c:v>332</c:v>
                </c:pt>
                <c:pt idx="60" formatCode="0">
                  <c:v>344</c:v>
                </c:pt>
                <c:pt idx="61" formatCode="0">
                  <c:v>357</c:v>
                </c:pt>
                <c:pt idx="62" formatCode="0">
                  <c:v>370</c:v>
                </c:pt>
                <c:pt idx="63" formatCode="0">
                  <c:v>383</c:v>
                </c:pt>
                <c:pt idx="64" formatCode="0">
                  <c:v>397</c:v>
                </c:pt>
                <c:pt idx="65" formatCode="0">
                  <c:v>410</c:v>
                </c:pt>
                <c:pt idx="66" formatCode="0">
                  <c:v>424</c:v>
                </c:pt>
                <c:pt idx="67" formatCode="0">
                  <c:v>439</c:v>
                </c:pt>
                <c:pt idx="68" formatCode="0">
                  <c:v>453</c:v>
                </c:pt>
                <c:pt idx="69" formatCode="0">
                  <c:v>468</c:v>
                </c:pt>
                <c:pt idx="70" formatCode="0">
                  <c:v>483</c:v>
                </c:pt>
                <c:pt idx="71" formatCode="0">
                  <c:v>499</c:v>
                </c:pt>
                <c:pt idx="72" formatCode="0">
                  <c:v>515</c:v>
                </c:pt>
                <c:pt idx="73" formatCode="0">
                  <c:v>530</c:v>
                </c:pt>
                <c:pt idx="74" formatCode="0">
                  <c:v>547</c:v>
                </c:pt>
                <c:pt idx="75" formatCode="0">
                  <c:v>563</c:v>
                </c:pt>
                <c:pt idx="76" formatCode="0">
                  <c:v>579</c:v>
                </c:pt>
                <c:pt idx="77" formatCode="0">
                  <c:v>596</c:v>
                </c:pt>
                <c:pt idx="78" formatCode="0">
                  <c:v>614</c:v>
                </c:pt>
                <c:pt idx="79" formatCode="0">
                  <c:v>632</c:v>
                </c:pt>
                <c:pt idx="80" formatCode="0">
                  <c:v>650</c:v>
                </c:pt>
                <c:pt idx="81" formatCode="0">
                  <c:v>669</c:v>
                </c:pt>
                <c:pt idx="82" formatCode="0">
                  <c:v>689</c:v>
                </c:pt>
                <c:pt idx="83" formatCode="0">
                  <c:v>709</c:v>
                </c:pt>
                <c:pt idx="84" formatCode="0">
                  <c:v>728</c:v>
                </c:pt>
                <c:pt idx="85" formatCode="0">
                  <c:v>748</c:v>
                </c:pt>
                <c:pt idx="86" formatCode="0">
                  <c:v>770</c:v>
                </c:pt>
                <c:pt idx="87" formatCode="0">
                  <c:v>790</c:v>
                </c:pt>
                <c:pt idx="88" formatCode="0">
                  <c:v>811</c:v>
                </c:pt>
                <c:pt idx="89" formatCode="0">
                  <c:v>832</c:v>
                </c:pt>
                <c:pt idx="90" formatCode="0">
                  <c:v>854</c:v>
                </c:pt>
              </c:numCache>
            </c:numRef>
          </c:val>
        </c:ser>
        <c:axId val="82474112"/>
        <c:axId val="82475648"/>
      </c:areaChart>
      <c:lineChart>
        <c:grouping val="standard"/>
        <c:ser>
          <c:idx val="1"/>
          <c:order val="1"/>
          <c:tx>
            <c:strRef>
              <c:f>Sheet1!$C$1</c:f>
              <c:strCache>
                <c:ptCount val="1"/>
                <c:pt idx="0">
                  <c:v>Column1</c:v>
                </c:pt>
              </c:strCache>
            </c:strRef>
          </c:tx>
          <c:spPr>
            <a:ln w="38100">
              <a:solidFill>
                <a:srgbClr val="17346F"/>
              </a:solidFill>
              <a:prstDash val="dash"/>
            </a:ln>
          </c:spPr>
          <c:marker>
            <c:symbol val="none"/>
          </c:marker>
          <c:cat>
            <c:numRef>
              <c:f>Sheet1!$A$2:$A$92</c:f>
              <c:numCache>
                <c:formatCode>0</c:formatCode>
                <c:ptCount val="9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formatCode="General">
                  <c:v>2061</c:v>
                </c:pt>
                <c:pt idx="72" formatCode="General">
                  <c:v>2062</c:v>
                </c:pt>
                <c:pt idx="73" formatCode="General">
                  <c:v>2063</c:v>
                </c:pt>
                <c:pt idx="74" formatCode="General">
                  <c:v>2064</c:v>
                </c:pt>
                <c:pt idx="75" formatCode="General">
                  <c:v>2065</c:v>
                </c:pt>
                <c:pt idx="76" formatCode="General">
                  <c:v>2066</c:v>
                </c:pt>
                <c:pt idx="77" formatCode="General">
                  <c:v>2067</c:v>
                </c:pt>
                <c:pt idx="78" formatCode="General">
                  <c:v>2068</c:v>
                </c:pt>
                <c:pt idx="79" formatCode="General">
                  <c:v>2069</c:v>
                </c:pt>
                <c:pt idx="80" formatCode="General">
                  <c:v>2070</c:v>
                </c:pt>
                <c:pt idx="81" formatCode="General">
                  <c:v>2071</c:v>
                </c:pt>
                <c:pt idx="82" formatCode="General">
                  <c:v>2072</c:v>
                </c:pt>
                <c:pt idx="83" formatCode="General">
                  <c:v>2073</c:v>
                </c:pt>
                <c:pt idx="84" formatCode="General">
                  <c:v>2074</c:v>
                </c:pt>
                <c:pt idx="85" formatCode="General">
                  <c:v>2075</c:v>
                </c:pt>
                <c:pt idx="86" formatCode="General">
                  <c:v>2076</c:v>
                </c:pt>
                <c:pt idx="87" formatCode="General">
                  <c:v>2077</c:v>
                </c:pt>
                <c:pt idx="88" formatCode="General">
                  <c:v>2078</c:v>
                </c:pt>
                <c:pt idx="89" formatCode="General">
                  <c:v>2079</c:v>
                </c:pt>
                <c:pt idx="90" formatCode="General">
                  <c:v>2080</c:v>
                </c:pt>
              </c:numCache>
            </c:numRef>
          </c:cat>
          <c:val>
            <c:numRef>
              <c:f>Sheet1!$C$2:$C$92</c:f>
              <c:numCache>
                <c:formatCode>#,##0.00</c:formatCode>
                <c:ptCount val="91"/>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numCache>
            </c:numRef>
          </c:val>
        </c:ser>
        <c:marker val="1"/>
        <c:axId val="82474112"/>
        <c:axId val="82475648"/>
      </c:lineChart>
      <c:catAx>
        <c:axId val="82474112"/>
        <c:scaling>
          <c:orientation val="minMax"/>
        </c:scaling>
        <c:axPos val="b"/>
        <c:numFmt formatCode="0" sourceLinked="1"/>
        <c:tickLblPos val="nextTo"/>
        <c:crossAx val="82475648"/>
        <c:crosses val="autoZero"/>
        <c:auto val="1"/>
        <c:lblAlgn val="ctr"/>
        <c:lblOffset val="100"/>
        <c:tickLblSkip val="10"/>
        <c:tickMarkSkip val="10"/>
      </c:catAx>
      <c:valAx>
        <c:axId val="82475648"/>
        <c:scaling>
          <c:orientation val="minMax"/>
          <c:min val="0"/>
        </c:scaling>
        <c:axPos val="l"/>
        <c:majorGridlines/>
        <c:title>
          <c:tx>
            <c:rich>
              <a:bodyPr rot="-5400000" vert="horz"/>
              <a:lstStyle/>
              <a:p>
                <a:pPr>
                  <a:defRPr/>
                </a:pPr>
                <a:r>
                  <a:rPr lang="en-US" dirty="0" smtClean="0">
                    <a:latin typeface="Arial"/>
                  </a:rPr>
                  <a:t>Percentage of GDP</a:t>
                </a:r>
                <a:endParaRPr lang="en-US" dirty="0">
                  <a:latin typeface="Arial"/>
                </a:endParaRPr>
              </a:p>
            </c:rich>
          </c:tx>
        </c:title>
        <c:numFmt formatCode="#,##0" sourceLinked="0"/>
        <c:tickLblPos val="nextTo"/>
        <c:crossAx val="82474112"/>
        <c:crosses val="autoZero"/>
        <c:crossBetween val="midCat"/>
      </c:valAx>
      <c:spPr>
        <a:ln>
          <a:solidFill>
            <a:schemeClr val="accent1"/>
          </a:solidFill>
        </a:ln>
      </c:spPr>
    </c:plotArea>
    <c:plotVisOnly val="1"/>
    <c:dispBlanksAs val="zero"/>
  </c:chart>
  <c:spPr>
    <a:ln>
      <a:solidFill>
        <a:srgbClr val="003263"/>
      </a:solidFill>
    </a:ln>
  </c:spPr>
  <c:txPr>
    <a:bodyPr/>
    <a:lstStyle/>
    <a:p>
      <a:pPr>
        <a:defRPr sz="1800"/>
      </a:pPr>
      <a:endParaRPr lang="en-US"/>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812255375972687"/>
          <c:y val="3.9769779883709444E-2"/>
          <c:w val="0.836130220564546"/>
          <c:h val="0.65848585851549502"/>
        </c:manualLayout>
      </c:layout>
      <c:barChart>
        <c:barDir val="col"/>
        <c:grouping val="stacked"/>
        <c:ser>
          <c:idx val="0"/>
          <c:order val="0"/>
          <c:tx>
            <c:strRef>
              <c:f>Sheet1!$B$1</c:f>
              <c:strCache>
                <c:ptCount val="1"/>
                <c:pt idx="0">
                  <c:v>30 years</c:v>
                </c:pt>
              </c:strCache>
            </c:strRef>
          </c:tx>
          <c:spPr>
            <a:solidFill>
              <a:schemeClr val="accent3"/>
            </a:solidFill>
            <a:ln w="25400">
              <a:noFill/>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4.9707602339181915E-2"/>
                  <c:y val="-1.2291052114060967E-2"/>
                </c:manualLayout>
              </c:layout>
              <c:showVal val="1"/>
            </c:dLbl>
            <c:numFmt formatCode="#,##0" sourceLinked="0"/>
            <c:showVal val="1"/>
          </c:dLbls>
          <c:cat>
            <c:numRef>
              <c:f>Sheet1!$A$2:$A$12</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Sheet1!$B$2:$B$12</c:f>
              <c:numCache>
                <c:formatCode>0.0</c:formatCode>
                <c:ptCount val="10"/>
                <c:pt idx="0">
                  <c:v>0.44600000000000123</c:v>
                </c:pt>
                <c:pt idx="1">
                  <c:v>0</c:v>
                </c:pt>
                <c:pt idx="2">
                  <c:v>0</c:v>
                </c:pt>
                <c:pt idx="3">
                  <c:v>0</c:v>
                </c:pt>
                <c:pt idx="4">
                  <c:v>0</c:v>
                </c:pt>
                <c:pt idx="5">
                  <c:v>1.1910000000000001</c:v>
                </c:pt>
                <c:pt idx="6">
                  <c:v>3.7130000000000001</c:v>
                </c:pt>
                <c:pt idx="7">
                  <c:v>1.0569999999999928</c:v>
                </c:pt>
                <c:pt idx="8">
                  <c:v>3.3070000000000004</c:v>
                </c:pt>
                <c:pt idx="9">
                  <c:v>7.1748670000000008</c:v>
                </c:pt>
              </c:numCache>
            </c:numRef>
          </c:val>
        </c:ser>
        <c:ser>
          <c:idx val="1"/>
          <c:order val="1"/>
          <c:tx>
            <c:strRef>
              <c:f>Sheet1!$C$1</c:f>
              <c:strCache>
                <c:ptCount val="1"/>
                <c:pt idx="0">
                  <c:v>10 Years</c:v>
                </c:pt>
              </c:strCache>
            </c:strRef>
          </c:tx>
          <c:spPr>
            <a:solidFill>
              <a:srgbClr val="FF0000"/>
            </a:solidFill>
            <a:ln w="25400">
              <a:noFill/>
            </a:ln>
          </c:spPr>
          <c:dLbls>
            <c:dLbl>
              <c:idx val="0"/>
              <c:layout>
                <c:manualLayout>
                  <c:x val="4.3859649122807022E-2"/>
                  <c:y val="-3.6873156342183216E-2"/>
                </c:manualLayout>
              </c:layout>
              <c:dLblPos val="ctr"/>
              <c:showVal val="1"/>
            </c:dLbl>
            <c:dLbl>
              <c:idx val="1"/>
              <c:delete val="1"/>
            </c:dLbl>
            <c:dLbl>
              <c:idx val="2"/>
              <c:delete val="1"/>
            </c:dLbl>
            <c:dLbl>
              <c:idx val="3"/>
              <c:layout>
                <c:manualLayout>
                  <c:x val="4.3859649122807022E-2"/>
                  <c:y val="-3.6873156342182911E-2"/>
                </c:manualLayout>
              </c:layout>
              <c:dLblPos val="ctr"/>
              <c:showVal val="1"/>
            </c:dLbl>
            <c:dLbl>
              <c:idx val="4"/>
              <c:delete val="1"/>
            </c:dLbl>
            <c:dLbl>
              <c:idx val="5"/>
              <c:delete val="1"/>
            </c:dLbl>
            <c:dLbl>
              <c:idx val="6"/>
              <c:delete val="1"/>
            </c:dLbl>
            <c:dLbl>
              <c:idx val="7"/>
              <c:delete val="1"/>
            </c:dLbl>
            <c:dLbl>
              <c:idx val="8"/>
              <c:delete val="1"/>
            </c:dLbl>
            <c:dLbl>
              <c:idx val="9"/>
              <c:layout>
                <c:manualLayout>
                  <c:x val="4.3859649122806911E-2"/>
                  <c:y val="-6.6371681415929543E-2"/>
                </c:manualLayout>
              </c:layout>
              <c:dLblPos val="ctr"/>
              <c:showVal val="1"/>
            </c:dLbl>
            <c:numFmt formatCode="#,##0" sourceLinked="0"/>
            <c:dLblPos val="ctr"/>
            <c:showVal val="1"/>
          </c:dLbls>
          <c:cat>
            <c:numRef>
              <c:f>Sheet1!$A$2:$A$12</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Sheet1!$C$2:$C$12</c:f>
              <c:numCache>
                <c:formatCode>0.0</c:formatCode>
                <c:ptCount val="10"/>
                <c:pt idx="0">
                  <c:v>4.9300000000000024</c:v>
                </c:pt>
                <c:pt idx="1">
                  <c:v>6.9181149999999745</c:v>
                </c:pt>
                <c:pt idx="2">
                  <c:v>13.051692000000006</c:v>
                </c:pt>
                <c:pt idx="3">
                  <c:v>22.468139999999757</c:v>
                </c:pt>
                <c:pt idx="4">
                  <c:v>13.679873000000001</c:v>
                </c:pt>
                <c:pt idx="5">
                  <c:v>14.741444</c:v>
                </c:pt>
                <c:pt idx="6">
                  <c:v>15.116</c:v>
                </c:pt>
                <c:pt idx="7">
                  <c:v>22.028568</c:v>
                </c:pt>
                <c:pt idx="8">
                  <c:v>11.589</c:v>
                </c:pt>
                <c:pt idx="9">
                  <c:v>25.617683000000035</c:v>
                </c:pt>
              </c:numCache>
            </c:numRef>
          </c:val>
        </c:ser>
        <c:ser>
          <c:idx val="2"/>
          <c:order val="2"/>
          <c:tx>
            <c:strRef>
              <c:f>Sheet1!$D$1</c:f>
              <c:strCache>
                <c:ptCount val="1"/>
                <c:pt idx="0">
                  <c:v>2-7 Years</c:v>
                </c:pt>
              </c:strCache>
            </c:strRef>
          </c:tx>
          <c:spPr>
            <a:solidFill>
              <a:srgbClr val="FF6600"/>
            </a:solidFill>
            <a:ln w="25400">
              <a:noFill/>
            </a:ln>
          </c:spPr>
          <c:dLbls>
            <c:dLbl>
              <c:idx val="1"/>
              <c:delete val="1"/>
            </c:dLbl>
            <c:dLbl>
              <c:idx val="2"/>
              <c:delete val="1"/>
            </c:dLbl>
            <c:dLbl>
              <c:idx val="4"/>
              <c:delete val="1"/>
            </c:dLbl>
            <c:dLbl>
              <c:idx val="5"/>
              <c:delete val="1"/>
            </c:dLbl>
            <c:dLbl>
              <c:idx val="6"/>
              <c:delete val="1"/>
            </c:dLbl>
            <c:dLbl>
              <c:idx val="7"/>
              <c:delete val="1"/>
            </c:dLbl>
            <c:dLbl>
              <c:idx val="8"/>
              <c:delete val="1"/>
            </c:dLbl>
            <c:numFmt formatCode="#,##0" sourceLinked="0"/>
            <c:txPr>
              <a:bodyPr/>
              <a:lstStyle/>
              <a:p>
                <a:pPr>
                  <a:defRPr>
                    <a:solidFill>
                      <a:schemeClr val="bg1"/>
                    </a:solidFill>
                  </a:defRPr>
                </a:pPr>
                <a:endParaRPr lang="en-US"/>
              </a:p>
            </c:txPr>
            <c:showVal val="1"/>
          </c:dLbls>
          <c:cat>
            <c:numRef>
              <c:f>Sheet1!$A$2:$A$12</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Sheet1!$D$2:$D$12</c:f>
              <c:numCache>
                <c:formatCode>0.0</c:formatCode>
                <c:ptCount val="10"/>
                <c:pt idx="0">
                  <c:v>45.540804999999999</c:v>
                </c:pt>
                <c:pt idx="1">
                  <c:v>65.37233399999937</c:v>
                </c:pt>
                <c:pt idx="2">
                  <c:v>119.08896300000002</c:v>
                </c:pt>
                <c:pt idx="3">
                  <c:v>182.06722400000001</c:v>
                </c:pt>
                <c:pt idx="4">
                  <c:v>104.89444</c:v>
                </c:pt>
                <c:pt idx="5">
                  <c:v>102.73</c:v>
                </c:pt>
                <c:pt idx="6">
                  <c:v>97.528999999999982</c:v>
                </c:pt>
                <c:pt idx="7">
                  <c:v>144.762</c:v>
                </c:pt>
                <c:pt idx="8">
                  <c:v>179.559686</c:v>
                </c:pt>
                <c:pt idx="9">
                  <c:v>291.3658155</c:v>
                </c:pt>
              </c:numCache>
            </c:numRef>
          </c:val>
        </c:ser>
        <c:ser>
          <c:idx val="3"/>
          <c:order val="3"/>
          <c:tx>
            <c:strRef>
              <c:f>Sheet1!$E$1</c:f>
              <c:strCache>
                <c:ptCount val="1"/>
                <c:pt idx="0">
                  <c:v>2-3 Years</c:v>
                </c:pt>
              </c:strCache>
            </c:strRef>
          </c:tx>
          <c:spPr>
            <a:solidFill>
              <a:srgbClr val="370B74"/>
            </a:solidFill>
            <a:ln w="25400">
              <a:solidFill>
                <a:srgbClr val="002060"/>
              </a:solidFill>
            </a:ln>
          </c:spPr>
          <c:cat>
            <c:numRef>
              <c:f>Sheet1!$A$2:$A$12</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Sheet1!$E$2:$E$12</c:f>
            </c:numRef>
          </c:val>
        </c:ser>
        <c:ser>
          <c:idx val="4"/>
          <c:order val="4"/>
          <c:tx>
            <c:strRef>
              <c:f>Sheet1!$F$1</c:f>
              <c:strCache>
                <c:ptCount val="1"/>
                <c:pt idx="0">
                  <c:v>1 year or less</c:v>
                </c:pt>
              </c:strCache>
            </c:strRef>
          </c:tx>
          <c:spPr>
            <a:solidFill>
              <a:srgbClr val="002060"/>
            </a:solidFill>
            <a:ln>
              <a:noFill/>
            </a:ln>
          </c:spPr>
          <c:dLbls>
            <c:dLbl>
              <c:idx val="1"/>
              <c:delete val="1"/>
            </c:dLbl>
            <c:dLbl>
              <c:idx val="2"/>
              <c:delete val="1"/>
            </c:dLbl>
            <c:dLbl>
              <c:idx val="4"/>
              <c:delete val="1"/>
            </c:dLbl>
            <c:dLbl>
              <c:idx val="5"/>
              <c:delete val="1"/>
            </c:dLbl>
            <c:dLbl>
              <c:idx val="6"/>
              <c:delete val="1"/>
            </c:dLbl>
            <c:dLbl>
              <c:idx val="7"/>
              <c:delete val="1"/>
            </c:dLbl>
            <c:dLbl>
              <c:idx val="8"/>
              <c:delete val="1"/>
            </c:dLbl>
            <c:numFmt formatCode="#,##0" sourceLinked="0"/>
            <c:txPr>
              <a:bodyPr/>
              <a:lstStyle/>
              <a:p>
                <a:pPr>
                  <a:defRPr>
                    <a:solidFill>
                      <a:schemeClr val="bg1"/>
                    </a:solidFill>
                  </a:defRPr>
                </a:pPr>
                <a:endParaRPr lang="en-US"/>
              </a:p>
            </c:txPr>
            <c:showVal val="1"/>
          </c:dLbls>
          <c:cat>
            <c:numRef>
              <c:f>Sheet1!$A$2:$A$12</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Sheet1!$F$2:$F$12</c:f>
              <c:numCache>
                <c:formatCode>0.0</c:formatCode>
                <c:ptCount val="10"/>
                <c:pt idx="0">
                  <c:v>104.33381200000001</c:v>
                </c:pt>
                <c:pt idx="1">
                  <c:v>240.39383100000006</c:v>
                </c:pt>
                <c:pt idx="2">
                  <c:v>311.52205100000009</c:v>
                </c:pt>
                <c:pt idx="3">
                  <c:v>339.52776599999993</c:v>
                </c:pt>
                <c:pt idx="4">
                  <c:v>326.332898</c:v>
                </c:pt>
                <c:pt idx="5">
                  <c:v>286.27129999999869</c:v>
                </c:pt>
                <c:pt idx="6">
                  <c:v>240.36500000000001</c:v>
                </c:pt>
                <c:pt idx="7">
                  <c:v>387.98999999999899</c:v>
                </c:pt>
                <c:pt idx="8">
                  <c:v>240.59515740000006</c:v>
                </c:pt>
                <c:pt idx="9">
                  <c:v>443.41103809999794</c:v>
                </c:pt>
              </c:numCache>
            </c:numRef>
          </c:val>
        </c:ser>
        <c:gapWidth val="99"/>
        <c:overlap val="100"/>
        <c:axId val="67847296"/>
        <c:axId val="67848832"/>
      </c:barChart>
      <c:catAx>
        <c:axId val="67847296"/>
        <c:scaling>
          <c:orientation val="minMax"/>
        </c:scaling>
        <c:axPos val="b"/>
        <c:numFmt formatCode="General" sourceLinked="1"/>
        <c:majorTickMark val="none"/>
        <c:tickLblPos val="nextTo"/>
        <c:crossAx val="67848832"/>
        <c:crosses val="autoZero"/>
        <c:auto val="1"/>
        <c:lblAlgn val="ctr"/>
        <c:lblOffset val="100"/>
      </c:catAx>
      <c:valAx>
        <c:axId val="67848832"/>
        <c:scaling>
          <c:orientation val="minMax"/>
        </c:scaling>
        <c:axPos val="l"/>
        <c:majorGridlines/>
        <c:title>
          <c:tx>
            <c:rich>
              <a:bodyPr rot="-5400000" vert="horz"/>
              <a:lstStyle/>
              <a:p>
                <a:pPr>
                  <a:defRPr/>
                </a:pPr>
                <a:r>
                  <a:rPr lang="en-US" dirty="0" smtClean="0"/>
                  <a:t>Billions of Constant 2009</a:t>
                </a:r>
                <a:r>
                  <a:rPr lang="en-US" baseline="0" dirty="0" smtClean="0"/>
                  <a:t> Dollars</a:t>
                </a:r>
                <a:endParaRPr lang="en-US" dirty="0"/>
              </a:p>
            </c:rich>
          </c:tx>
          <c:layout>
            <c:manualLayout>
              <c:xMode val="edge"/>
              <c:yMode val="edge"/>
              <c:x val="1.4506051326918333E-2"/>
              <c:y val="5.2850119481333523E-2"/>
            </c:manualLayout>
          </c:layout>
        </c:title>
        <c:numFmt formatCode="#,##0" sourceLinked="0"/>
        <c:majorTickMark val="none"/>
        <c:tickLblPos val="nextTo"/>
        <c:spPr>
          <a:ln w="9525">
            <a:solidFill>
              <a:schemeClr val="tx1"/>
            </a:solidFill>
          </a:ln>
        </c:spPr>
        <c:crossAx val="67847296"/>
        <c:crosses val="autoZero"/>
        <c:crossBetween val="between"/>
      </c:valAx>
      <c:spPr>
        <a:ln>
          <a:noFill/>
        </a:ln>
      </c:spPr>
    </c:plotArea>
    <c:legend>
      <c:legendPos val="t"/>
      <c:layout>
        <c:manualLayout>
          <c:xMode val="edge"/>
          <c:yMode val="edge"/>
          <c:x val="0.14449924022655158"/>
          <c:y val="3.790037860311745E-2"/>
          <c:w val="0.19584921950545803"/>
          <c:h val="0.25013568547294418"/>
        </c:manualLayout>
      </c:layout>
      <c:spPr>
        <a:solidFill>
          <a:schemeClr val="bg1"/>
        </a:solidFill>
        <a:ln>
          <a:solidFill>
            <a:schemeClr val="accent1"/>
          </a:solidFill>
        </a:ln>
      </c:spPr>
    </c:legend>
    <c:plotVisOnly val="1"/>
    <c:dispBlanksAs val="gap"/>
  </c:chart>
  <c:spPr>
    <a:ln>
      <a:solidFill>
        <a:srgbClr val="002060"/>
      </a:solidFill>
    </a:ln>
  </c:spPr>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216360951196596E-2"/>
          <c:y val="4.1125351292503207E-2"/>
          <c:w val="0.90247900320178265"/>
          <c:h val="0.72092201903039765"/>
        </c:manualLayout>
      </c:layout>
      <c:lineChart>
        <c:grouping val="standard"/>
        <c:ser>
          <c:idx val="0"/>
          <c:order val="0"/>
          <c:tx>
            <c:strRef>
              <c:f>Sheet1!$B$1</c:f>
              <c:strCache>
                <c:ptCount val="1"/>
                <c:pt idx="0">
                  <c:v>3- Month</c:v>
                </c:pt>
              </c:strCache>
            </c:strRef>
          </c:tx>
          <c:spPr>
            <a:ln w="38100">
              <a:solidFill>
                <a:srgbClr val="008000"/>
              </a:solidFill>
            </a:ln>
          </c:spPr>
          <c:marker>
            <c:symbol val="circle"/>
            <c:size val="8"/>
            <c:spPr>
              <a:solidFill>
                <a:srgbClr val="008000"/>
              </a:solidFill>
              <a:ln>
                <a:solidFill>
                  <a:srgbClr val="008000"/>
                </a:solidFill>
              </a:ln>
            </c:spPr>
          </c:marker>
          <c:cat>
            <c:numRef>
              <c:f>Sheet1!$A$2:$A$32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formatCode="[$-409]mmm\-yy;@">
                  <c:v>40405</c:v>
                </c:pt>
              </c:numCache>
            </c:numRef>
          </c:cat>
          <c:val>
            <c:numRef>
              <c:f>Sheet1!$B$2:$B$32</c:f>
              <c:numCache>
                <c:formatCode>General</c:formatCode>
                <c:ptCount val="31"/>
                <c:pt idx="2">
                  <c:v>11.09</c:v>
                </c:pt>
                <c:pt idx="3">
                  <c:v>8.9500000000000028</c:v>
                </c:pt>
                <c:pt idx="4">
                  <c:v>9.92</c:v>
                </c:pt>
                <c:pt idx="5">
                  <c:v>7.72</c:v>
                </c:pt>
                <c:pt idx="6">
                  <c:v>6.1499999999999995</c:v>
                </c:pt>
                <c:pt idx="7">
                  <c:v>5.96</c:v>
                </c:pt>
                <c:pt idx="8">
                  <c:v>6.89</c:v>
                </c:pt>
                <c:pt idx="9">
                  <c:v>8.39</c:v>
                </c:pt>
                <c:pt idx="10">
                  <c:v>7.75</c:v>
                </c:pt>
                <c:pt idx="11">
                  <c:v>5.54</c:v>
                </c:pt>
                <c:pt idx="12">
                  <c:v>3.51</c:v>
                </c:pt>
                <c:pt idx="13">
                  <c:v>3.07</c:v>
                </c:pt>
                <c:pt idx="14">
                  <c:v>4.37</c:v>
                </c:pt>
                <c:pt idx="15">
                  <c:v>5.6599999999999975</c:v>
                </c:pt>
                <c:pt idx="16">
                  <c:v>5.1499999999999995</c:v>
                </c:pt>
                <c:pt idx="17">
                  <c:v>5.2</c:v>
                </c:pt>
                <c:pt idx="18">
                  <c:v>4.91</c:v>
                </c:pt>
                <c:pt idx="19">
                  <c:v>4.78</c:v>
                </c:pt>
                <c:pt idx="20">
                  <c:v>6</c:v>
                </c:pt>
                <c:pt idx="21">
                  <c:v>3.48</c:v>
                </c:pt>
                <c:pt idx="22">
                  <c:v>1.6400000000000001</c:v>
                </c:pt>
                <c:pt idx="23">
                  <c:v>1.03</c:v>
                </c:pt>
                <c:pt idx="24">
                  <c:v>1.4</c:v>
                </c:pt>
                <c:pt idx="25">
                  <c:v>3.22</c:v>
                </c:pt>
                <c:pt idx="26">
                  <c:v>4.8499999999999996</c:v>
                </c:pt>
                <c:pt idx="27">
                  <c:v>4.4800000000000004</c:v>
                </c:pt>
                <c:pt idx="28">
                  <c:v>1.4</c:v>
                </c:pt>
                <c:pt idx="29">
                  <c:v>0.15000000000000024</c:v>
                </c:pt>
                <c:pt idx="30">
                  <c:v>0.16</c:v>
                </c:pt>
              </c:numCache>
            </c:numRef>
          </c:val>
        </c:ser>
        <c:ser>
          <c:idx val="1"/>
          <c:order val="1"/>
          <c:tx>
            <c:strRef>
              <c:f>Sheet1!$C$1</c:f>
              <c:strCache>
                <c:ptCount val="1"/>
                <c:pt idx="0">
                  <c:v>10-Year</c:v>
                </c:pt>
              </c:strCache>
            </c:strRef>
          </c:tx>
          <c:spPr>
            <a:ln w="38100">
              <a:solidFill>
                <a:srgbClr val="000099"/>
              </a:solidFill>
            </a:ln>
          </c:spPr>
          <c:marker>
            <c:symbol val="circle"/>
            <c:size val="8"/>
            <c:spPr>
              <a:solidFill>
                <a:srgbClr val="000099"/>
              </a:solidFill>
              <a:ln>
                <a:solidFill>
                  <a:srgbClr val="000099"/>
                </a:solidFill>
              </a:ln>
            </c:spPr>
          </c:marker>
          <c:cat>
            <c:numRef>
              <c:f>Sheet1!$A$2:$A$32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formatCode="[$-409]mmm\-yy;@">
                  <c:v>40405</c:v>
                </c:pt>
              </c:numCache>
            </c:numRef>
          </c:cat>
          <c:val>
            <c:numRef>
              <c:f>Sheet1!$C$2:$C$32</c:f>
              <c:numCache>
                <c:formatCode>General</c:formatCode>
                <c:ptCount val="31"/>
                <c:pt idx="0">
                  <c:v>11.43</c:v>
                </c:pt>
                <c:pt idx="1">
                  <c:v>13.92</c:v>
                </c:pt>
                <c:pt idx="2">
                  <c:v>13.01</c:v>
                </c:pt>
                <c:pt idx="3">
                  <c:v>11.1</c:v>
                </c:pt>
                <c:pt idx="4">
                  <c:v>12.46</c:v>
                </c:pt>
                <c:pt idx="5">
                  <c:v>10.62</c:v>
                </c:pt>
                <c:pt idx="6">
                  <c:v>7.67</c:v>
                </c:pt>
                <c:pt idx="7">
                  <c:v>8.39</c:v>
                </c:pt>
                <c:pt idx="8">
                  <c:v>8.8500000000000068</c:v>
                </c:pt>
                <c:pt idx="9">
                  <c:v>8.49</c:v>
                </c:pt>
                <c:pt idx="10">
                  <c:v>8.5500000000000007</c:v>
                </c:pt>
                <c:pt idx="11">
                  <c:v>7.8599999999999985</c:v>
                </c:pt>
                <c:pt idx="12">
                  <c:v>7.01</c:v>
                </c:pt>
                <c:pt idx="13">
                  <c:v>5.87</c:v>
                </c:pt>
                <c:pt idx="14">
                  <c:v>7.09</c:v>
                </c:pt>
                <c:pt idx="15">
                  <c:v>6.57</c:v>
                </c:pt>
                <c:pt idx="16">
                  <c:v>6.44</c:v>
                </c:pt>
                <c:pt idx="17">
                  <c:v>6.35</c:v>
                </c:pt>
                <c:pt idx="18">
                  <c:v>5.26</c:v>
                </c:pt>
                <c:pt idx="19">
                  <c:v>5.6499999999999995</c:v>
                </c:pt>
                <c:pt idx="20">
                  <c:v>6.03</c:v>
                </c:pt>
                <c:pt idx="21">
                  <c:v>5.0199999999999996</c:v>
                </c:pt>
                <c:pt idx="22">
                  <c:v>4.6099999999999985</c:v>
                </c:pt>
                <c:pt idx="23">
                  <c:v>4.01</c:v>
                </c:pt>
                <c:pt idx="24">
                  <c:v>4.2699999999999996</c:v>
                </c:pt>
                <c:pt idx="25">
                  <c:v>4.29</c:v>
                </c:pt>
                <c:pt idx="26">
                  <c:v>4.8</c:v>
                </c:pt>
                <c:pt idx="27">
                  <c:v>4.63</c:v>
                </c:pt>
                <c:pt idx="28">
                  <c:v>3.66</c:v>
                </c:pt>
                <c:pt idx="29">
                  <c:v>3.2600000000000002</c:v>
                </c:pt>
                <c:pt idx="30">
                  <c:v>3.01</c:v>
                </c:pt>
              </c:numCache>
            </c:numRef>
          </c:val>
        </c:ser>
        <c:ser>
          <c:idx val="2"/>
          <c:order val="2"/>
          <c:tx>
            <c:strRef>
              <c:f>Sheet1!$D$1</c:f>
              <c:strCache>
                <c:ptCount val="1"/>
                <c:pt idx="0">
                  <c:v>30-Year</c:v>
                </c:pt>
              </c:strCache>
            </c:strRef>
          </c:tx>
          <c:spPr>
            <a:ln w="38100"/>
          </c:spPr>
          <c:marker>
            <c:symbol val="circle"/>
            <c:size val="8"/>
          </c:marker>
          <c:cat>
            <c:numRef>
              <c:f>Sheet1!$A$2:$A$32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formatCode="[$-409]mmm\-yy;@">
                  <c:v>40405</c:v>
                </c:pt>
              </c:numCache>
            </c:numRef>
          </c:cat>
          <c:val>
            <c:numRef>
              <c:f>Sheet1!$D$2:$D$32</c:f>
              <c:numCache>
                <c:formatCode>General</c:formatCode>
                <c:ptCount val="31"/>
                <c:pt idx="0">
                  <c:v>11.27</c:v>
                </c:pt>
                <c:pt idx="1">
                  <c:v>13.450000000000006</c:v>
                </c:pt>
                <c:pt idx="2">
                  <c:v>12.76</c:v>
                </c:pt>
                <c:pt idx="3">
                  <c:v>11.18</c:v>
                </c:pt>
                <c:pt idx="4">
                  <c:v>12.41</c:v>
                </c:pt>
                <c:pt idx="5">
                  <c:v>10.79</c:v>
                </c:pt>
                <c:pt idx="6">
                  <c:v>7.78</c:v>
                </c:pt>
                <c:pt idx="7">
                  <c:v>8.59</c:v>
                </c:pt>
                <c:pt idx="8">
                  <c:v>8.9600000000000026</c:v>
                </c:pt>
                <c:pt idx="9">
                  <c:v>8.4500000000000028</c:v>
                </c:pt>
                <c:pt idx="10">
                  <c:v>8.61</c:v>
                </c:pt>
                <c:pt idx="11">
                  <c:v>8.14</c:v>
                </c:pt>
                <c:pt idx="12">
                  <c:v>7.67</c:v>
                </c:pt>
                <c:pt idx="13">
                  <c:v>6.59</c:v>
                </c:pt>
                <c:pt idx="14">
                  <c:v>7.37</c:v>
                </c:pt>
                <c:pt idx="15">
                  <c:v>6.88</c:v>
                </c:pt>
                <c:pt idx="16">
                  <c:v>6.71</c:v>
                </c:pt>
                <c:pt idx="17">
                  <c:v>6.6099999999999985</c:v>
                </c:pt>
                <c:pt idx="18">
                  <c:v>5.58</c:v>
                </c:pt>
                <c:pt idx="19">
                  <c:v>5.87</c:v>
                </c:pt>
                <c:pt idx="20">
                  <c:v>5.94</c:v>
                </c:pt>
                <c:pt idx="21">
                  <c:v>5.49</c:v>
                </c:pt>
                <c:pt idx="22">
                  <c:v>5.4300000000000024</c:v>
                </c:pt>
                <c:pt idx="26">
                  <c:v>4.91</c:v>
                </c:pt>
                <c:pt idx="27">
                  <c:v>4.84</c:v>
                </c:pt>
                <c:pt idx="28">
                  <c:v>4.28</c:v>
                </c:pt>
                <c:pt idx="29">
                  <c:v>4.08</c:v>
                </c:pt>
                <c:pt idx="30">
                  <c:v>3.9899999999999998</c:v>
                </c:pt>
              </c:numCache>
            </c:numRef>
          </c:val>
        </c:ser>
        <c:ser>
          <c:idx val="3"/>
          <c:order val="3"/>
          <c:tx>
            <c:strRef>
              <c:f>Sheet1!$E$1</c:f>
              <c:strCache>
                <c:ptCount val="1"/>
                <c:pt idx="0">
                  <c:v>Weighted Average </c:v>
                </c:pt>
              </c:strCache>
            </c:strRef>
          </c:tx>
          <c:spPr>
            <a:ln w="38100">
              <a:solidFill>
                <a:schemeClr val="tx1"/>
              </a:solidFill>
              <a:prstDash val="dash"/>
            </a:ln>
          </c:spPr>
          <c:marker>
            <c:symbol val="none"/>
          </c:marker>
          <c:cat>
            <c:numRef>
              <c:f>Sheet1!$A$2:$A$32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formatCode="[$-409]mmm\-yy;@">
                  <c:v>40405</c:v>
                </c:pt>
              </c:numCache>
            </c:numRef>
          </c:cat>
          <c:val>
            <c:numRef>
              <c:f>Sheet1!$E$2:$E$32</c:f>
              <c:numCache>
                <c:formatCode>General</c:formatCode>
                <c:ptCount val="31"/>
                <c:pt idx="0">
                  <c:v>6.4500833472215406</c:v>
                </c:pt>
                <c:pt idx="1">
                  <c:v>6.4500833472215406</c:v>
                </c:pt>
                <c:pt idx="2">
                  <c:v>6.4500833472215406</c:v>
                </c:pt>
                <c:pt idx="3">
                  <c:v>6.4500833472215406</c:v>
                </c:pt>
                <c:pt idx="4">
                  <c:v>6.4500833472215406</c:v>
                </c:pt>
                <c:pt idx="5">
                  <c:v>6.4500833472215406</c:v>
                </c:pt>
                <c:pt idx="6">
                  <c:v>6.4500833472215406</c:v>
                </c:pt>
                <c:pt idx="7">
                  <c:v>6.4500833472215406</c:v>
                </c:pt>
                <c:pt idx="8">
                  <c:v>6.4500833472215406</c:v>
                </c:pt>
                <c:pt idx="9">
                  <c:v>6.4500833472215406</c:v>
                </c:pt>
                <c:pt idx="10">
                  <c:v>6.4500833472215406</c:v>
                </c:pt>
                <c:pt idx="11">
                  <c:v>6.4500833472215406</c:v>
                </c:pt>
                <c:pt idx="12">
                  <c:v>6.4500833472215406</c:v>
                </c:pt>
                <c:pt idx="13">
                  <c:v>6.4500833472215406</c:v>
                </c:pt>
                <c:pt idx="14">
                  <c:v>6.4500833472215406</c:v>
                </c:pt>
                <c:pt idx="15">
                  <c:v>6.4500833472215406</c:v>
                </c:pt>
                <c:pt idx="16">
                  <c:v>6.4500833472215406</c:v>
                </c:pt>
                <c:pt idx="17">
                  <c:v>6.4500833472215406</c:v>
                </c:pt>
                <c:pt idx="18">
                  <c:v>6.4500833472215406</c:v>
                </c:pt>
                <c:pt idx="19">
                  <c:v>6.4500833472215406</c:v>
                </c:pt>
                <c:pt idx="20">
                  <c:v>6.4500833472215406</c:v>
                </c:pt>
                <c:pt idx="21">
                  <c:v>6.4500833472215406</c:v>
                </c:pt>
                <c:pt idx="22">
                  <c:v>6.4500833472215406</c:v>
                </c:pt>
                <c:pt idx="23">
                  <c:v>6.4500833472215406</c:v>
                </c:pt>
                <c:pt idx="24">
                  <c:v>6.4500833472215406</c:v>
                </c:pt>
                <c:pt idx="25">
                  <c:v>6.4500833472215406</c:v>
                </c:pt>
                <c:pt idx="26">
                  <c:v>6.4500833472215406</c:v>
                </c:pt>
                <c:pt idx="27">
                  <c:v>6.4500833472215406</c:v>
                </c:pt>
                <c:pt idx="28">
                  <c:v>6.4500833472215406</c:v>
                </c:pt>
                <c:pt idx="29">
                  <c:v>6.4500833472215406</c:v>
                </c:pt>
                <c:pt idx="30">
                  <c:v>6.4500833472215406</c:v>
                </c:pt>
              </c:numCache>
            </c:numRef>
          </c:val>
        </c:ser>
        <c:marker val="1"/>
        <c:axId val="82573568"/>
        <c:axId val="82690048"/>
      </c:lineChart>
      <c:catAx>
        <c:axId val="82573568"/>
        <c:scaling>
          <c:orientation val="minMax"/>
        </c:scaling>
        <c:axPos val="b"/>
        <c:numFmt formatCode="General" sourceLinked="1"/>
        <c:tickLblPos val="nextTo"/>
        <c:crossAx val="82690048"/>
        <c:crosses val="autoZero"/>
        <c:auto val="1"/>
        <c:lblAlgn val="ctr"/>
        <c:lblOffset val="100"/>
        <c:tickLblSkip val="5"/>
        <c:tickMarkSkip val="5"/>
      </c:catAx>
      <c:valAx>
        <c:axId val="82690048"/>
        <c:scaling>
          <c:orientation val="minMax"/>
        </c:scaling>
        <c:axPos val="l"/>
        <c:majorGridlines/>
        <c:numFmt formatCode="General" sourceLinked="1"/>
        <c:tickLblPos val="nextTo"/>
        <c:crossAx val="82573568"/>
        <c:crosses val="autoZero"/>
        <c:crossBetween val="midCat"/>
      </c:valAx>
    </c:plotArea>
    <c:legend>
      <c:legendPos val="r"/>
      <c:legendEntry>
        <c:idx val="3"/>
        <c:delete val="1"/>
      </c:legendEntry>
      <c:layout>
        <c:manualLayout>
          <c:xMode val="edge"/>
          <c:yMode val="edge"/>
          <c:x val="0.31049921688893783"/>
          <c:y val="8.4224320834494715E-2"/>
          <c:w val="0.14388004291158366"/>
          <c:h val="0.20464663252383444"/>
        </c:manualLayout>
      </c:layout>
      <c:spPr>
        <a:solidFill>
          <a:schemeClr val="bg1"/>
        </a:solidFill>
        <a:ln>
          <a:solidFill>
            <a:schemeClr val="tx2">
              <a:lumMod val="50000"/>
            </a:schemeClr>
          </a:solidFill>
        </a:ln>
      </c:spPr>
    </c:legend>
    <c:plotVisOnly val="1"/>
  </c:chart>
  <c:spPr>
    <a:ln>
      <a:solidFill>
        <a:srgbClr val="1F497D">
          <a:lumMod val="50000"/>
        </a:srgbClr>
      </a:solidFill>
    </a:ln>
  </c:spPr>
  <c:txPr>
    <a:bodyPr/>
    <a:lstStyle/>
    <a:p>
      <a:pPr>
        <a:defRPr sz="1800"/>
      </a:pPr>
      <a:endParaRPr lang="en-US"/>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23233254680561"/>
          <c:y val="3.9293350198324452E-2"/>
          <c:w val="0.74937151853059414"/>
          <c:h val="0.69710929639033314"/>
        </c:manualLayout>
      </c:layout>
      <c:barChart>
        <c:barDir val="col"/>
        <c:grouping val="stacked"/>
        <c:ser>
          <c:idx val="0"/>
          <c:order val="0"/>
          <c:tx>
            <c:strRef>
              <c:f>Sheet1!$B$1</c:f>
              <c:strCache>
                <c:ptCount val="1"/>
                <c:pt idx="0">
                  <c:v>Baseline Net Interest</c:v>
                </c:pt>
              </c:strCache>
            </c:strRef>
          </c:tx>
          <c:spPr>
            <a:solidFill>
              <a:srgbClr val="FF0000"/>
            </a:solidFill>
          </c:spPr>
          <c:cat>
            <c:numRef>
              <c:f>Sheet1!$A$2:$A$32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Sheet1!$B$2:$B$32</c:f>
              <c:numCache>
                <c:formatCode>General</c:formatCode>
                <c:ptCount val="31"/>
                <c:pt idx="0">
                  <c:v>1.4</c:v>
                </c:pt>
                <c:pt idx="1">
                  <c:v>1.6</c:v>
                </c:pt>
                <c:pt idx="2">
                  <c:v>1.8</c:v>
                </c:pt>
                <c:pt idx="3">
                  <c:v>2.2000000000000002</c:v>
                </c:pt>
                <c:pt idx="4">
                  <c:v>2.6</c:v>
                </c:pt>
                <c:pt idx="5">
                  <c:v>3</c:v>
                </c:pt>
                <c:pt idx="6">
                  <c:v>3.4</c:v>
                </c:pt>
                <c:pt idx="7">
                  <c:v>3.8</c:v>
                </c:pt>
                <c:pt idx="8">
                  <c:v>4.2</c:v>
                </c:pt>
                <c:pt idx="9">
                  <c:v>4.5999999999999996</c:v>
                </c:pt>
                <c:pt idx="10">
                  <c:v>5</c:v>
                </c:pt>
                <c:pt idx="11">
                  <c:v>5.3</c:v>
                </c:pt>
                <c:pt idx="12">
                  <c:v>5.6</c:v>
                </c:pt>
                <c:pt idx="13">
                  <c:v>5.9</c:v>
                </c:pt>
                <c:pt idx="14">
                  <c:v>6.3</c:v>
                </c:pt>
                <c:pt idx="15">
                  <c:v>6.6</c:v>
                </c:pt>
                <c:pt idx="16">
                  <c:v>7</c:v>
                </c:pt>
                <c:pt idx="17">
                  <c:v>7.3</c:v>
                </c:pt>
                <c:pt idx="18">
                  <c:v>7.7</c:v>
                </c:pt>
                <c:pt idx="19">
                  <c:v>8.1</c:v>
                </c:pt>
                <c:pt idx="20">
                  <c:v>8.6</c:v>
                </c:pt>
                <c:pt idx="21">
                  <c:v>9.1</c:v>
                </c:pt>
                <c:pt idx="22">
                  <c:v>9.6</c:v>
                </c:pt>
                <c:pt idx="23">
                  <c:v>10.1</c:v>
                </c:pt>
                <c:pt idx="24">
                  <c:v>10.6</c:v>
                </c:pt>
                <c:pt idx="25">
                  <c:v>11.1</c:v>
                </c:pt>
                <c:pt idx="26">
                  <c:v>11.7</c:v>
                </c:pt>
                <c:pt idx="27">
                  <c:v>12.3</c:v>
                </c:pt>
                <c:pt idx="28">
                  <c:v>12.9</c:v>
                </c:pt>
                <c:pt idx="29">
                  <c:v>13.5</c:v>
                </c:pt>
                <c:pt idx="30">
                  <c:v>14.1</c:v>
                </c:pt>
              </c:numCache>
            </c:numRef>
          </c:val>
        </c:ser>
        <c:ser>
          <c:idx val="1"/>
          <c:order val="1"/>
          <c:tx>
            <c:strRef>
              <c:f>Sheet1!$C$1</c:f>
              <c:strCache>
                <c:ptCount val="1"/>
                <c:pt idx="0">
                  <c:v>Additional Interest from Rate Increase from 5.0% to 7.0%</c:v>
                </c:pt>
              </c:strCache>
            </c:strRef>
          </c:tx>
          <c:spPr>
            <a:solidFill>
              <a:schemeClr val="accent1">
                <a:lumMod val="90000"/>
                <a:lumOff val="10000"/>
              </a:schemeClr>
            </a:solidFill>
          </c:spPr>
          <c:cat>
            <c:numRef>
              <c:f>Sheet1!$A$2:$A$32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Sheet1!$C$2:$C$32</c:f>
              <c:numCache>
                <c:formatCode>General</c:formatCode>
                <c:ptCount val="31"/>
                <c:pt idx="0">
                  <c:v>1.0424979171400439</c:v>
                </c:pt>
                <c:pt idx="1">
                  <c:v>1.190539096793394</c:v>
                </c:pt>
                <c:pt idx="2">
                  <c:v>1.3033813650361679</c:v>
                </c:pt>
                <c:pt idx="3">
                  <c:v>1.3827585029367908</c:v>
                </c:pt>
                <c:pt idx="4">
                  <c:v>1.453176563011457</c:v>
                </c:pt>
                <c:pt idx="5">
                  <c:v>1.5327384732630511</c:v>
                </c:pt>
                <c:pt idx="6">
                  <c:v>1.6197222256607051</c:v>
                </c:pt>
                <c:pt idx="7">
                  <c:v>1.7112237939789408</c:v>
                </c:pt>
                <c:pt idx="8">
                  <c:v>1.810138323069636</c:v>
                </c:pt>
                <c:pt idx="9">
                  <c:v>1.9136211331247839</c:v>
                </c:pt>
                <c:pt idx="10">
                  <c:v>2.0272552287026042</c:v>
                </c:pt>
                <c:pt idx="11">
                  <c:v>2.1479796903612449</c:v>
                </c:pt>
                <c:pt idx="12">
                  <c:v>2.272654847104747</c:v>
                </c:pt>
                <c:pt idx="13">
                  <c:v>2.3993625954197952</c:v>
                </c:pt>
                <c:pt idx="14">
                  <c:v>2.5295464869069231</c:v>
                </c:pt>
                <c:pt idx="15">
                  <c:v>2.6637118790278018</c:v>
                </c:pt>
                <c:pt idx="16">
                  <c:v>2.807594058914165</c:v>
                </c:pt>
                <c:pt idx="17">
                  <c:v>2.9593754925329572</c:v>
                </c:pt>
                <c:pt idx="18">
                  <c:v>3.1189120365958227</c:v>
                </c:pt>
                <c:pt idx="19">
                  <c:v>3.2884631834524001</c:v>
                </c:pt>
                <c:pt idx="20">
                  <c:v>3.4675702910488782</c:v>
                </c:pt>
                <c:pt idx="21">
                  <c:v>3.6565412049706172</c:v>
                </c:pt>
                <c:pt idx="22">
                  <c:v>3.8535886156688033</c:v>
                </c:pt>
                <c:pt idx="23">
                  <c:v>4.0580639875819324</c:v>
                </c:pt>
                <c:pt idx="24">
                  <c:v>4.2678769230768845</c:v>
                </c:pt>
                <c:pt idx="25">
                  <c:v>4.4882724899516822</c:v>
                </c:pt>
                <c:pt idx="26">
                  <c:v>4.7120824733891284</c:v>
                </c:pt>
                <c:pt idx="27">
                  <c:v>4.9461382415043333</c:v>
                </c:pt>
                <c:pt idx="28">
                  <c:v>5.1861408142533403</c:v>
                </c:pt>
                <c:pt idx="29">
                  <c:v>5.4336370952290878</c:v>
                </c:pt>
                <c:pt idx="30">
                  <c:v>5.6892455738074617</c:v>
                </c:pt>
              </c:numCache>
            </c:numRef>
          </c:val>
        </c:ser>
        <c:gapWidth val="75"/>
        <c:overlap val="100"/>
        <c:axId val="82856960"/>
        <c:axId val="82879232"/>
      </c:barChart>
      <c:catAx>
        <c:axId val="82856960"/>
        <c:scaling>
          <c:orientation val="minMax"/>
        </c:scaling>
        <c:axPos val="b"/>
        <c:numFmt formatCode="General" sourceLinked="1"/>
        <c:majorTickMark val="none"/>
        <c:tickLblPos val="nextTo"/>
        <c:crossAx val="82879232"/>
        <c:crosses val="autoZero"/>
        <c:auto val="1"/>
        <c:lblAlgn val="ctr"/>
        <c:lblOffset val="100"/>
        <c:tickLblSkip val="5"/>
        <c:tickMarkSkip val="5"/>
      </c:catAx>
      <c:valAx>
        <c:axId val="82879232"/>
        <c:scaling>
          <c:orientation val="minMax"/>
        </c:scaling>
        <c:axPos val="l"/>
        <c:majorGridlines/>
        <c:title>
          <c:tx>
            <c:rich>
              <a:bodyPr rot="-5400000" vert="horz"/>
              <a:lstStyle/>
              <a:p>
                <a:pPr>
                  <a:defRPr/>
                </a:pPr>
                <a:r>
                  <a:rPr lang="en-US" dirty="0" smtClean="0"/>
                  <a:t>Percentage of GDP</a:t>
                </a:r>
                <a:endParaRPr lang="en-US" dirty="0"/>
              </a:p>
            </c:rich>
          </c:tx>
        </c:title>
        <c:numFmt formatCode="General" sourceLinked="1"/>
        <c:majorTickMark val="none"/>
        <c:tickLblPos val="nextTo"/>
        <c:spPr>
          <a:ln w="9525">
            <a:solidFill>
              <a:schemeClr val="bg1">
                <a:lumMod val="50000"/>
              </a:schemeClr>
            </a:solidFill>
          </a:ln>
        </c:spPr>
        <c:crossAx val="82856960"/>
        <c:crosses val="autoZero"/>
        <c:crossBetween val="between"/>
      </c:valAx>
      <c:spPr>
        <a:ln>
          <a:noFill/>
        </a:ln>
      </c:spPr>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17509506408518424"/>
          <c:y val="9.4547159970434724E-2"/>
          <c:w val="0.29391209759737658"/>
          <c:h val="0.27951478807044705"/>
        </c:manualLayout>
      </c:layout>
      <c:spPr>
        <a:solidFill>
          <a:sysClr val="window" lastClr="FFFFFF"/>
        </a:solidFill>
        <a:ln>
          <a:solidFill>
            <a:srgbClr val="0B243E"/>
          </a:solidFill>
        </a:ln>
      </c:spPr>
    </c:legend>
    <c:plotVisOnly val="1"/>
  </c:chart>
  <c:spPr>
    <a:ln>
      <a:solidFill>
        <a:schemeClr val="accent1"/>
      </a:solid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9166666666668665"/>
          <c:y val="2.8125000000000004E-2"/>
          <c:w val="0.53541666666664856"/>
          <c:h val="0.80312500000000164"/>
        </c:manualLayout>
      </c:layout>
      <c:pieChart>
        <c:varyColors val="1"/>
        <c:ser>
          <c:idx val="0"/>
          <c:order val="0"/>
          <c:tx>
            <c:strRef>
              <c:f>Sheet1!$B$1</c:f>
              <c:strCache>
                <c:ptCount val="1"/>
                <c:pt idx="0">
                  <c:v>2040</c:v>
                </c:pt>
              </c:strCache>
            </c:strRef>
          </c:tx>
          <c:spPr>
            <a:ln>
              <a:solidFill>
                <a:prstClr val="white"/>
              </a:solidFill>
            </a:ln>
          </c:spPr>
          <c:dPt>
            <c:idx val="0"/>
            <c:spPr>
              <a:solidFill>
                <a:srgbClr val="F59413"/>
              </a:solidFill>
              <a:ln>
                <a:solidFill>
                  <a:prstClr val="white"/>
                </a:solidFill>
              </a:ln>
            </c:spPr>
          </c:dPt>
          <c:dPt>
            <c:idx val="1"/>
            <c:spPr>
              <a:solidFill>
                <a:srgbClr val="7030A0"/>
              </a:solidFill>
              <a:ln>
                <a:solidFill>
                  <a:prstClr val="white"/>
                </a:solidFill>
              </a:ln>
            </c:spPr>
          </c:dPt>
          <c:dLbls>
            <c:dLbl>
              <c:idx val="0"/>
              <c:layout>
                <c:manualLayout>
                  <c:x val="-0.16138163650596321"/>
                  <c:y val="5.1015450898826802E-2"/>
                </c:manualLayout>
              </c:layout>
              <c:spPr/>
              <c:txPr>
                <a:bodyPr/>
                <a:lstStyle/>
                <a:p>
                  <a:pPr>
                    <a:defRPr>
                      <a:solidFill>
                        <a:schemeClr val="bg1"/>
                      </a:solidFill>
                    </a:defRPr>
                  </a:pPr>
                  <a:endParaRPr lang="en-US"/>
                </a:p>
              </c:txPr>
              <c:showPercent val="1"/>
            </c:dLbl>
            <c:dLbl>
              <c:idx val="1"/>
              <c:delete val="1"/>
            </c:dLbl>
            <c:showPercent val="1"/>
            <c:showLeaderLines val="1"/>
          </c:dLbls>
          <c:cat>
            <c:strRef>
              <c:f>Sheet1!$A$2:$A$3</c:f>
              <c:strCache>
                <c:ptCount val="2"/>
                <c:pt idx="0">
                  <c:v>Total Spending</c:v>
                </c:pt>
                <c:pt idx="1">
                  <c:v>GDP minus Total Spending</c:v>
                </c:pt>
              </c:strCache>
            </c:strRef>
          </c:cat>
          <c:val>
            <c:numRef>
              <c:f>Sheet1!$B$2:$B$3</c:f>
              <c:numCache>
                <c:formatCode>0</c:formatCode>
                <c:ptCount val="2"/>
                <c:pt idx="0">
                  <c:v>38.5</c:v>
                </c:pt>
                <c:pt idx="1">
                  <c:v>61.5</c:v>
                </c:pt>
              </c:numCache>
            </c:numRef>
          </c:val>
        </c:ser>
        <c:dLbls>
          <c:showPercent val="1"/>
        </c:dLbls>
        <c:firstSliceAng val="0"/>
      </c:pieChart>
    </c:plotArea>
    <c:plotVisOnly val="1"/>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248048839710533"/>
          <c:y val="0.10320390476811778"/>
          <c:w val="0.74828170707736397"/>
          <c:h val="0.640584947641339"/>
        </c:manualLayout>
      </c:layout>
      <c:barChart>
        <c:barDir val="col"/>
        <c:grouping val="clustered"/>
        <c:ser>
          <c:idx val="0"/>
          <c:order val="0"/>
          <c:tx>
            <c:strRef>
              <c:f>Sheet1!$B$3</c:f>
              <c:strCache>
                <c:ptCount val="1"/>
                <c:pt idx="0">
                  <c:v>Cash Surplus (+) and Deficits (-)</c:v>
                </c:pt>
              </c:strCache>
            </c:strRef>
          </c:tx>
          <c:spPr>
            <a:solidFill>
              <a:srgbClr val="0C42A4"/>
            </a:solidFill>
            <a:ln w="12700">
              <a:solidFill>
                <a:schemeClr val="accent1"/>
              </a:solidFill>
            </a:ln>
          </c:spPr>
          <c:dPt>
            <c:idx val="22"/>
            <c:spPr>
              <a:solidFill>
                <a:srgbClr val="800000"/>
              </a:solidFill>
              <a:ln w="12700">
                <a:solidFill>
                  <a:srgbClr val="800000"/>
                </a:solidFill>
              </a:ln>
            </c:spPr>
          </c:dPt>
          <c:dPt>
            <c:idx val="23"/>
            <c:spPr>
              <a:solidFill>
                <a:srgbClr val="BA0404"/>
              </a:solidFill>
              <a:ln w="12700">
                <a:solidFill>
                  <a:srgbClr val="BA0404"/>
                </a:solidFill>
              </a:ln>
            </c:spPr>
          </c:dPt>
          <c:dPt>
            <c:idx val="24"/>
            <c:spPr>
              <a:solidFill>
                <a:srgbClr val="BA0404"/>
              </a:solidFill>
              <a:ln w="12700">
                <a:solidFill>
                  <a:srgbClr val="BA0404"/>
                </a:solidFill>
              </a:ln>
            </c:spPr>
          </c:dPt>
          <c:dPt>
            <c:idx val="25"/>
            <c:spPr>
              <a:solidFill>
                <a:srgbClr val="BA0404"/>
              </a:solidFill>
              <a:ln w="12700">
                <a:solidFill>
                  <a:srgbClr val="BA0404"/>
                </a:solidFill>
              </a:ln>
            </c:spPr>
          </c:dPt>
          <c:dPt>
            <c:idx val="26"/>
            <c:spPr>
              <a:solidFill>
                <a:srgbClr val="BA0404"/>
              </a:solidFill>
              <a:ln w="12700">
                <a:solidFill>
                  <a:srgbClr val="BA0404"/>
                </a:solidFill>
              </a:ln>
            </c:spPr>
          </c:dPt>
          <c:dPt>
            <c:idx val="27"/>
            <c:spPr>
              <a:solidFill>
                <a:srgbClr val="BA0404"/>
              </a:solidFill>
              <a:ln w="12700">
                <a:solidFill>
                  <a:srgbClr val="BA0404"/>
                </a:solidFill>
              </a:ln>
            </c:spPr>
          </c:dPt>
          <c:dPt>
            <c:idx val="28"/>
            <c:spPr>
              <a:solidFill>
                <a:srgbClr val="0C42A4"/>
              </a:solidFill>
              <a:ln w="12700">
                <a:solidFill>
                  <a:schemeClr val="accent1"/>
                </a:solidFill>
              </a:ln>
            </c:spPr>
          </c:dPt>
          <c:dPt>
            <c:idx val="29"/>
            <c:spPr>
              <a:solidFill>
                <a:srgbClr val="BA0404"/>
              </a:solidFill>
              <a:ln w="12700">
                <a:solidFill>
                  <a:srgbClr val="BA0404"/>
                </a:solidFill>
              </a:ln>
            </c:spPr>
          </c:dPt>
          <c:dPt>
            <c:idx val="30"/>
            <c:spPr>
              <a:solidFill>
                <a:srgbClr val="BA0404"/>
              </a:solidFill>
              <a:ln w="12700">
                <a:solidFill>
                  <a:srgbClr val="BA0404"/>
                </a:solidFill>
              </a:ln>
            </c:spPr>
          </c:dPt>
          <c:dPt>
            <c:idx val="35"/>
            <c:spPr>
              <a:solidFill>
                <a:srgbClr val="0C42A4"/>
              </a:solidFill>
              <a:ln w="12700">
                <a:solidFill>
                  <a:schemeClr val="accent1"/>
                </a:solidFill>
              </a:ln>
            </c:spPr>
          </c:dPt>
          <c:dPt>
            <c:idx val="36"/>
            <c:spPr>
              <a:solidFill>
                <a:srgbClr val="0C42A4"/>
              </a:solidFill>
              <a:ln w="12700">
                <a:solidFill>
                  <a:schemeClr val="accent1"/>
                </a:solidFill>
              </a:ln>
            </c:spPr>
          </c:dPt>
          <c:dPt>
            <c:idx val="37"/>
            <c:spPr>
              <a:solidFill>
                <a:srgbClr val="BA0404"/>
              </a:solidFill>
              <a:ln w="12700">
                <a:solidFill>
                  <a:srgbClr val="BA0404"/>
                </a:solidFill>
              </a:ln>
            </c:spPr>
          </c:dPt>
          <c:dPt>
            <c:idx val="38"/>
            <c:spPr>
              <a:solidFill>
                <a:srgbClr val="BA0404"/>
              </a:solidFill>
              <a:ln w="12700">
                <a:solidFill>
                  <a:srgbClr val="BA0404"/>
                </a:solidFill>
              </a:ln>
            </c:spPr>
          </c:dPt>
          <c:dPt>
            <c:idx val="39"/>
            <c:spPr>
              <a:solidFill>
                <a:srgbClr val="BA0404"/>
              </a:solidFill>
              <a:ln w="12700">
                <a:solidFill>
                  <a:srgbClr val="BA0404"/>
                </a:solidFill>
              </a:ln>
            </c:spPr>
          </c:dPt>
          <c:dPt>
            <c:idx val="40"/>
            <c:spPr>
              <a:solidFill>
                <a:srgbClr val="BA0404"/>
              </a:solidFill>
              <a:ln w="12700">
                <a:solidFill>
                  <a:srgbClr val="BA0404"/>
                </a:solidFill>
              </a:ln>
            </c:spPr>
          </c:dPt>
          <c:dPt>
            <c:idx val="41"/>
            <c:spPr>
              <a:solidFill>
                <a:srgbClr val="BA0404"/>
              </a:solidFill>
              <a:ln w="12700">
                <a:solidFill>
                  <a:srgbClr val="BA0404"/>
                </a:solidFill>
              </a:ln>
            </c:spPr>
          </c:dPt>
          <c:dPt>
            <c:idx val="42"/>
            <c:spPr>
              <a:solidFill>
                <a:srgbClr val="BA0404"/>
              </a:solidFill>
              <a:ln w="12700">
                <a:solidFill>
                  <a:srgbClr val="BA0404"/>
                </a:solidFill>
              </a:ln>
            </c:spPr>
          </c:dPt>
          <c:dPt>
            <c:idx val="43"/>
            <c:spPr>
              <a:solidFill>
                <a:srgbClr val="BA0404"/>
              </a:solidFill>
              <a:ln w="12700">
                <a:solidFill>
                  <a:srgbClr val="BA0404"/>
                </a:solidFill>
              </a:ln>
            </c:spPr>
          </c:dPt>
          <c:dPt>
            <c:idx val="44"/>
            <c:spPr>
              <a:solidFill>
                <a:srgbClr val="BA0404"/>
              </a:solidFill>
              <a:ln w="12700">
                <a:solidFill>
                  <a:srgbClr val="BA0404"/>
                </a:solidFill>
              </a:ln>
            </c:spPr>
          </c:dPt>
          <c:dPt>
            <c:idx val="45"/>
            <c:spPr>
              <a:solidFill>
                <a:srgbClr val="BA0404"/>
              </a:solidFill>
              <a:ln w="12700">
                <a:solidFill>
                  <a:srgbClr val="BA0404"/>
                </a:solidFill>
              </a:ln>
            </c:spPr>
          </c:dPt>
          <c:dPt>
            <c:idx val="46"/>
            <c:spPr>
              <a:solidFill>
                <a:srgbClr val="BA0404"/>
              </a:solidFill>
              <a:ln w="12700">
                <a:solidFill>
                  <a:srgbClr val="BA0404"/>
                </a:solidFill>
              </a:ln>
            </c:spPr>
          </c:dPt>
          <c:dPt>
            <c:idx val="47"/>
            <c:spPr>
              <a:solidFill>
                <a:srgbClr val="BA0404"/>
              </a:solidFill>
              <a:ln w="12700">
                <a:solidFill>
                  <a:srgbClr val="BA0404"/>
                </a:solidFill>
              </a:ln>
            </c:spPr>
          </c:dPt>
          <c:dPt>
            <c:idx val="48"/>
            <c:spPr>
              <a:solidFill>
                <a:srgbClr val="BA0404"/>
              </a:solidFill>
              <a:ln w="12700">
                <a:solidFill>
                  <a:srgbClr val="BA0404"/>
                </a:solidFill>
              </a:ln>
            </c:spPr>
          </c:dPt>
          <c:dPt>
            <c:idx val="49"/>
            <c:spPr>
              <a:solidFill>
                <a:srgbClr val="0C42A4"/>
              </a:solidFill>
              <a:ln w="12700">
                <a:solidFill>
                  <a:schemeClr val="accent1"/>
                </a:solidFill>
              </a:ln>
            </c:spPr>
          </c:dPt>
          <c:dPt>
            <c:idx val="74"/>
            <c:spPr>
              <a:solidFill>
                <a:srgbClr val="C00000"/>
              </a:solidFill>
              <a:ln w="12700">
                <a:solidFill>
                  <a:srgbClr val="C00000"/>
                </a:solidFill>
              </a:ln>
            </c:spPr>
          </c:dPt>
          <c:cat>
            <c:numRef>
              <c:f>Sheet1!$A$4:$A$78</c:f>
              <c:numCache>
                <c:formatCode>General</c:formatCode>
                <c:ptCount val="75"/>
                <c:pt idx="0">
                  <c:v>1936</c:v>
                </c:pt>
                <c:pt idx="1">
                  <c:v>1937</c:v>
                </c:pt>
                <c:pt idx="2">
                  <c:v>1938</c:v>
                </c:pt>
                <c:pt idx="3">
                  <c:v>1939</c:v>
                </c:pt>
                <c:pt idx="4">
                  <c:v>1940</c:v>
                </c:pt>
                <c:pt idx="5">
                  <c:v>1941</c:v>
                </c:pt>
                <c:pt idx="6">
                  <c:v>1942</c:v>
                </c:pt>
                <c:pt idx="7">
                  <c:v>1943</c:v>
                </c:pt>
                <c:pt idx="8">
                  <c:v>1944</c:v>
                </c:pt>
                <c:pt idx="9">
                  <c:v>1945</c:v>
                </c:pt>
                <c:pt idx="10">
                  <c:v>1946</c:v>
                </c:pt>
                <c:pt idx="11">
                  <c:v>1947</c:v>
                </c:pt>
                <c:pt idx="12">
                  <c:v>1948</c:v>
                </c:pt>
                <c:pt idx="13">
                  <c:v>1949</c:v>
                </c:pt>
                <c:pt idx="14">
                  <c:v>1950</c:v>
                </c:pt>
                <c:pt idx="15">
                  <c:v>1951</c:v>
                </c:pt>
                <c:pt idx="16">
                  <c:v>1952</c:v>
                </c:pt>
                <c:pt idx="17">
                  <c:v>1953</c:v>
                </c:pt>
                <c:pt idx="18">
                  <c:v>1954</c:v>
                </c:pt>
                <c:pt idx="19">
                  <c:v>1955</c:v>
                </c:pt>
                <c:pt idx="20">
                  <c:v>1956</c:v>
                </c:pt>
                <c:pt idx="21">
                  <c:v>1957</c:v>
                </c:pt>
                <c:pt idx="22">
                  <c:v>1958</c:v>
                </c:pt>
                <c:pt idx="23">
                  <c:v>1959</c:v>
                </c:pt>
                <c:pt idx="24">
                  <c:v>1960</c:v>
                </c:pt>
                <c:pt idx="25">
                  <c:v>1961</c:v>
                </c:pt>
                <c:pt idx="26">
                  <c:v>1962</c:v>
                </c:pt>
                <c:pt idx="27">
                  <c:v>1963</c:v>
                </c:pt>
                <c:pt idx="28">
                  <c:v>1964</c:v>
                </c:pt>
                <c:pt idx="29">
                  <c:v>1965</c:v>
                </c:pt>
                <c:pt idx="30">
                  <c:v>1966</c:v>
                </c:pt>
                <c:pt idx="31">
                  <c:v>1967</c:v>
                </c:pt>
                <c:pt idx="32">
                  <c:v>1968</c:v>
                </c:pt>
                <c:pt idx="33">
                  <c:v>1969</c:v>
                </c:pt>
                <c:pt idx="34">
                  <c:v>1970</c:v>
                </c:pt>
                <c:pt idx="35">
                  <c:v>1971</c:v>
                </c:pt>
                <c:pt idx="36">
                  <c:v>1972</c:v>
                </c:pt>
                <c:pt idx="37">
                  <c:v>1973</c:v>
                </c:pt>
                <c:pt idx="38">
                  <c:v>1974</c:v>
                </c:pt>
                <c:pt idx="39">
                  <c:v>1975</c:v>
                </c:pt>
                <c:pt idx="40">
                  <c:v>1976</c:v>
                </c:pt>
                <c:pt idx="41">
                  <c:v>1977</c:v>
                </c:pt>
                <c:pt idx="42">
                  <c:v>1978</c:v>
                </c:pt>
                <c:pt idx="43">
                  <c:v>1979</c:v>
                </c:pt>
                <c:pt idx="44">
                  <c:v>1980</c:v>
                </c:pt>
                <c:pt idx="45">
                  <c:v>1981</c:v>
                </c:pt>
                <c:pt idx="46">
                  <c:v>1982</c:v>
                </c:pt>
                <c:pt idx="47">
                  <c:v>1983</c:v>
                </c:pt>
                <c:pt idx="48">
                  <c:v>1984</c:v>
                </c:pt>
                <c:pt idx="49">
                  <c:v>1985</c:v>
                </c:pt>
                <c:pt idx="50">
                  <c:v>1986</c:v>
                </c:pt>
                <c:pt idx="51">
                  <c:v>1987</c:v>
                </c:pt>
                <c:pt idx="52">
                  <c:v>1988</c:v>
                </c:pt>
                <c:pt idx="53">
                  <c:v>1989</c:v>
                </c:pt>
                <c:pt idx="54">
                  <c:v>1990</c:v>
                </c:pt>
                <c:pt idx="55">
                  <c:v>1991</c:v>
                </c:pt>
                <c:pt idx="56">
                  <c:v>1992</c:v>
                </c:pt>
                <c:pt idx="57">
                  <c:v>1993</c:v>
                </c:pt>
                <c:pt idx="58">
                  <c:v>1994</c:v>
                </c:pt>
                <c:pt idx="59">
                  <c:v>1995</c:v>
                </c:pt>
                <c:pt idx="60">
                  <c:v>1996</c:v>
                </c:pt>
                <c:pt idx="61">
                  <c:v>1997</c:v>
                </c:pt>
                <c:pt idx="62">
                  <c:v>1998</c:v>
                </c:pt>
                <c:pt idx="63">
                  <c:v>1999</c:v>
                </c:pt>
                <c:pt idx="64">
                  <c:v>2000</c:v>
                </c:pt>
                <c:pt idx="65">
                  <c:v>2001</c:v>
                </c:pt>
                <c:pt idx="66">
                  <c:v>2002</c:v>
                </c:pt>
                <c:pt idx="67">
                  <c:v>2003</c:v>
                </c:pt>
                <c:pt idx="68">
                  <c:v>2004</c:v>
                </c:pt>
                <c:pt idx="69">
                  <c:v>2005</c:v>
                </c:pt>
                <c:pt idx="70">
                  <c:v>2006</c:v>
                </c:pt>
                <c:pt idx="71">
                  <c:v>2007</c:v>
                </c:pt>
                <c:pt idx="72">
                  <c:v>2008</c:v>
                </c:pt>
                <c:pt idx="73">
                  <c:v>2009</c:v>
                </c:pt>
                <c:pt idx="74">
                  <c:v>2010</c:v>
                </c:pt>
              </c:numCache>
            </c:numRef>
          </c:cat>
          <c:val>
            <c:numRef>
              <c:f>Sheet1!$B$4:$B$78</c:f>
              <c:numCache>
                <c:formatCode>General</c:formatCode>
                <c:ptCount val="75"/>
                <c:pt idx="0">
                  <c:v>0</c:v>
                </c:pt>
                <c:pt idx="1">
                  <c:v>0.30182232346241833</c:v>
                </c:pt>
                <c:pt idx="2">
                  <c:v>0.42921348314606933</c:v>
                </c:pt>
                <c:pt idx="3">
                  <c:v>0.54882154882154888</c:v>
                </c:pt>
                <c:pt idx="4">
                  <c:v>0.53925619834710747</c:v>
                </c:pt>
                <c:pt idx="5">
                  <c:v>0.52322524101665158</c:v>
                </c:pt>
                <c:pt idx="6">
                  <c:v>0.52598752598752108</c:v>
                </c:pt>
                <c:pt idx="7">
                  <c:v>0.52911813643926786</c:v>
                </c:pt>
                <c:pt idx="8">
                  <c:v>0.51386233269598469</c:v>
                </c:pt>
                <c:pt idx="9">
                  <c:v>0.47109304426377574</c:v>
                </c:pt>
                <c:pt idx="10">
                  <c:v>0.39532794249775727</c:v>
                </c:pt>
                <c:pt idx="11">
                  <c:v>0.42624356775300182</c:v>
                </c:pt>
                <c:pt idx="12">
                  <c:v>0.41192517537022943</c:v>
                </c:pt>
                <c:pt idx="13">
                  <c:v>0.38075930704017691</c:v>
                </c:pt>
                <c:pt idx="14">
                  <c:v>0.48553643354082748</c:v>
                </c:pt>
                <c:pt idx="15">
                  <c:v>0.48594628357276992</c:v>
                </c:pt>
                <c:pt idx="16">
                  <c:v>0.43877258388299811</c:v>
                </c:pt>
                <c:pt idx="17">
                  <c:v>0.37020134228187918</c:v>
                </c:pt>
                <c:pt idx="18">
                  <c:v>0.32838196286472709</c:v>
                </c:pt>
                <c:pt idx="19">
                  <c:v>0.16670876483960598</c:v>
                </c:pt>
                <c:pt idx="20">
                  <c:v>0.22599531615925159</c:v>
                </c:pt>
                <c:pt idx="21">
                  <c:v>4.8125970281658867E-2</c:v>
                </c:pt>
                <c:pt idx="22">
                  <c:v>-5.434782608695652E-3</c:v>
                </c:pt>
                <c:pt idx="23">
                  <c:v>-0.26030191758466237</c:v>
                </c:pt>
                <c:pt idx="24">
                  <c:v>-0.14877625746772191</c:v>
                </c:pt>
                <c:pt idx="25">
                  <c:v>-3.0005661445555852E-2</c:v>
                </c:pt>
                <c:pt idx="26">
                  <c:v>-0.3300457907713984</c:v>
                </c:pt>
                <c:pt idx="27">
                  <c:v>-0.22880507343124171</c:v>
                </c:pt>
                <c:pt idx="28">
                  <c:v>3.897116134060795E-3</c:v>
                </c:pt>
                <c:pt idx="29">
                  <c:v>-6.6036363636363629E-2</c:v>
                </c:pt>
                <c:pt idx="30">
                  <c:v>-0.16829849166446362</c:v>
                </c:pt>
                <c:pt idx="31">
                  <c:v>0.39320987654320988</c:v>
                </c:pt>
                <c:pt idx="32">
                  <c:v>0.18447719944726126</c:v>
                </c:pt>
                <c:pt idx="33">
                  <c:v>0.27423267587807232</c:v>
                </c:pt>
                <c:pt idx="34">
                  <c:v>0.42312629604029045</c:v>
                </c:pt>
                <c:pt idx="35">
                  <c:v>9.9814814814814815E-2</c:v>
                </c:pt>
                <c:pt idx="36">
                  <c:v>8.0237994050148739E-2</c:v>
                </c:pt>
                <c:pt idx="37">
                  <c:v>-0.13619716160537171</c:v>
                </c:pt>
                <c:pt idx="38">
                  <c:v>-4.7619047619047623E-2</c:v>
                </c:pt>
                <c:pt idx="39">
                  <c:v>-5.0378156646583773E-2</c:v>
                </c:pt>
                <c:pt idx="40">
                  <c:v>-0.34704562453253529</c:v>
                </c:pt>
                <c:pt idx="41">
                  <c:v>-0.33189764378008857</c:v>
                </c:pt>
                <c:pt idx="42">
                  <c:v>-0.30069898534385997</c:v>
                </c:pt>
                <c:pt idx="43">
                  <c:v>-0.16826577116814584</c:v>
                </c:pt>
                <c:pt idx="44">
                  <c:v>-0.12697305631010938</c:v>
                </c:pt>
                <c:pt idx="45">
                  <c:v>-0.23909061171082771</c:v>
                </c:pt>
                <c:pt idx="46">
                  <c:v>-0.31041970406675773</c:v>
                </c:pt>
                <c:pt idx="47">
                  <c:v>-4.7461272415496913E-2</c:v>
                </c:pt>
                <c:pt idx="48">
                  <c:v>-7.9284153574029764E-2</c:v>
                </c:pt>
                <c:pt idx="49">
                  <c:v>0.12652244169500521</c:v>
                </c:pt>
                <c:pt idx="50">
                  <c:v>0.28161402393333185</c:v>
                </c:pt>
                <c:pt idx="51">
                  <c:v>0.30700434277851835</c:v>
                </c:pt>
                <c:pt idx="52">
                  <c:v>0.6266347209743437</c:v>
                </c:pt>
                <c:pt idx="53">
                  <c:v>0.76025557922029863</c:v>
                </c:pt>
                <c:pt idx="54">
                  <c:v>0.73633272299241437</c:v>
                </c:pt>
                <c:pt idx="55">
                  <c:v>0.56138605513868989</c:v>
                </c:pt>
                <c:pt idx="56">
                  <c:v>0.43429990387696282</c:v>
                </c:pt>
                <c:pt idx="57">
                  <c:v>0.30361453099145563</c:v>
                </c:pt>
                <c:pt idx="58">
                  <c:v>0.39493449531290797</c:v>
                </c:pt>
                <c:pt idx="59">
                  <c:v>0.36971298579232298</c:v>
                </c:pt>
                <c:pt idx="60">
                  <c:v>0.38740396201236366</c:v>
                </c:pt>
                <c:pt idx="61">
                  <c:v>0.48833980783516412</c:v>
                </c:pt>
                <c:pt idx="62">
                  <c:v>0.60928084959021123</c:v>
                </c:pt>
                <c:pt idx="63">
                  <c:v>0.78884496763824363</c:v>
                </c:pt>
                <c:pt idx="64">
                  <c:v>0.93729762753283785</c:v>
                </c:pt>
                <c:pt idx="65">
                  <c:v>0.92091185588686852</c:v>
                </c:pt>
                <c:pt idx="66">
                  <c:v>0.77992962755717488</c:v>
                </c:pt>
                <c:pt idx="67">
                  <c:v>0.65685167307237746</c:v>
                </c:pt>
                <c:pt idx="68">
                  <c:v>0.55323646197028398</c:v>
                </c:pt>
                <c:pt idx="69">
                  <c:v>0.65644359095912663</c:v>
                </c:pt>
                <c:pt idx="70">
                  <c:v>0.661464358898744</c:v>
                </c:pt>
                <c:pt idx="71">
                  <c:v>0.58017415083477253</c:v>
                </c:pt>
                <c:pt idx="72">
                  <c:v>0.49828242953113094</c:v>
                </c:pt>
                <c:pt idx="73" formatCode="0.00">
                  <c:v>2.2200000000000056E-2</c:v>
                </c:pt>
                <c:pt idx="74" formatCode="0.00">
                  <c:v>-0.28044000000000002</c:v>
                </c:pt>
              </c:numCache>
            </c:numRef>
          </c:val>
        </c:ser>
        <c:axId val="82783616"/>
        <c:axId val="82785408"/>
      </c:barChart>
      <c:catAx>
        <c:axId val="82783616"/>
        <c:scaling>
          <c:orientation val="minMax"/>
        </c:scaling>
        <c:axPos val="b"/>
        <c:numFmt formatCode="General" sourceLinked="1"/>
        <c:tickLblPos val="low"/>
        <c:crossAx val="82785408"/>
        <c:crosses val="autoZero"/>
        <c:auto val="1"/>
        <c:lblAlgn val="ctr"/>
        <c:lblOffset val="100"/>
        <c:tickLblSkip val="8"/>
        <c:tickMarkSkip val="8"/>
      </c:catAx>
      <c:valAx>
        <c:axId val="82785408"/>
        <c:scaling>
          <c:orientation val="minMax"/>
          <c:max val="1"/>
          <c:min val="-0.4"/>
        </c:scaling>
        <c:axPos val="l"/>
        <c:majorGridlines/>
        <c:title>
          <c:tx>
            <c:rich>
              <a:bodyPr rot="-5400000" vert="horz"/>
              <a:lstStyle/>
              <a:p>
                <a:pPr>
                  <a:defRPr sz="1600"/>
                </a:pPr>
                <a:r>
                  <a:rPr lang="en-US" sz="1600" b="1" i="0" baseline="0" dirty="0" smtClean="0"/>
                  <a:t>Social Security Cash Surpluses (+) and </a:t>
                </a:r>
              </a:p>
              <a:p>
                <a:pPr>
                  <a:defRPr sz="1600"/>
                </a:pPr>
                <a:r>
                  <a:rPr lang="en-US" sz="1600" b="1" i="0" baseline="0" dirty="0" smtClean="0"/>
                  <a:t>Deficits (-)  as a Percentage of GDP</a:t>
                </a:r>
                <a:endParaRPr lang="en-US" sz="1600" dirty="0"/>
              </a:p>
            </c:rich>
          </c:tx>
          <c:layout>
            <c:manualLayout>
              <c:xMode val="edge"/>
              <c:yMode val="edge"/>
              <c:x val="3.5180104026266604E-2"/>
              <c:y val="9.7716991163887268E-2"/>
            </c:manualLayout>
          </c:layout>
        </c:title>
        <c:numFmt formatCode="#,##0.0" sourceLinked="0"/>
        <c:tickLblPos val="nextTo"/>
        <c:crossAx val="82783616"/>
        <c:crosses val="autoZero"/>
        <c:crossBetween val="midCat"/>
      </c:valAx>
    </c:plotArea>
    <c:plotVisOnly val="1"/>
  </c:chart>
  <c:spPr>
    <a:ln>
      <a:solidFill>
        <a:srgbClr val="003366"/>
      </a:solidFill>
    </a:ln>
  </c:spPr>
  <c:txPr>
    <a:bodyPr/>
    <a:lstStyle/>
    <a:p>
      <a:pPr>
        <a:defRPr sz="1800"/>
      </a:pPr>
      <a:endParaRPr lang="en-US"/>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934954903445517E-2"/>
          <c:y val="3.9293350198324292E-2"/>
          <c:w val="0.88597435302632899"/>
          <c:h val="0.78454484652755863"/>
        </c:manualLayout>
      </c:layout>
      <c:barChart>
        <c:barDir val="col"/>
        <c:grouping val="clustered"/>
        <c:ser>
          <c:idx val="0"/>
          <c:order val="0"/>
          <c:tx>
            <c:strRef>
              <c:f>Sheet1!$B$1</c:f>
              <c:strCache>
                <c:ptCount val="1"/>
                <c:pt idx="0">
                  <c:v>U.S. Health Expenditures</c:v>
                </c:pt>
              </c:strCache>
            </c:strRef>
          </c:tx>
          <c:dPt>
            <c:idx val="0"/>
            <c:spPr>
              <a:solidFill>
                <a:srgbClr val="0C488A"/>
              </a:solidFill>
              <a:ln>
                <a:solidFill>
                  <a:schemeClr val="tx2">
                    <a:lumMod val="50000"/>
                  </a:schemeClr>
                </a:solidFill>
              </a:ln>
            </c:spPr>
          </c:dPt>
          <c:dPt>
            <c:idx val="1"/>
            <c:spPr>
              <a:solidFill>
                <a:srgbClr val="003263">
                  <a:lumMod val="90000"/>
                  <a:lumOff val="10000"/>
                </a:srgbClr>
              </a:solidFill>
              <a:ln>
                <a:solidFill>
                  <a:schemeClr val="tx2">
                    <a:lumMod val="50000"/>
                  </a:schemeClr>
                </a:solidFill>
              </a:ln>
            </c:spPr>
          </c:dPt>
          <c:dPt>
            <c:idx val="2"/>
            <c:spPr>
              <a:solidFill>
                <a:srgbClr val="003263">
                  <a:lumMod val="90000"/>
                  <a:lumOff val="10000"/>
                </a:srgbClr>
              </a:solidFill>
              <a:ln>
                <a:solidFill>
                  <a:schemeClr val="accent4">
                    <a:lumMod val="50000"/>
                  </a:schemeClr>
                </a:solidFill>
              </a:ln>
            </c:spPr>
          </c:dPt>
          <c:dPt>
            <c:idx val="3"/>
            <c:spPr>
              <a:solidFill>
                <a:srgbClr val="003263">
                  <a:lumMod val="90000"/>
                  <a:lumOff val="10000"/>
                </a:srgbClr>
              </a:solidFill>
              <a:ln>
                <a:solidFill>
                  <a:schemeClr val="tx2">
                    <a:lumMod val="50000"/>
                  </a:schemeClr>
                </a:solidFill>
              </a:ln>
            </c:spPr>
          </c:dPt>
          <c:dPt>
            <c:idx val="4"/>
            <c:spPr>
              <a:solidFill>
                <a:srgbClr val="003263">
                  <a:lumMod val="90000"/>
                  <a:lumOff val="10000"/>
                </a:srgbClr>
              </a:solidFill>
              <a:ln>
                <a:solidFill>
                  <a:schemeClr val="tx2">
                    <a:lumMod val="50000"/>
                  </a:schemeClr>
                </a:solidFill>
              </a:ln>
            </c:spPr>
          </c:dPt>
          <c:dPt>
            <c:idx val="5"/>
            <c:spPr>
              <a:solidFill>
                <a:srgbClr val="C00000"/>
              </a:solidFill>
              <a:ln w="38100">
                <a:solidFill>
                  <a:srgbClr val="C00000"/>
                </a:solidFill>
              </a:ln>
            </c:spPr>
          </c:dPt>
          <c:dPt>
            <c:idx val="6"/>
            <c:spPr>
              <a:solidFill>
                <a:srgbClr val="C00000"/>
              </a:solidFill>
              <a:ln w="38100">
                <a:solidFill>
                  <a:srgbClr val="C00000"/>
                </a:solidFill>
              </a:ln>
            </c:spPr>
          </c:dPt>
          <c:dPt>
            <c:idx val="7"/>
            <c:spPr>
              <a:solidFill>
                <a:srgbClr val="C00000"/>
              </a:solidFill>
              <a:ln w="38100">
                <a:solidFill>
                  <a:srgbClr val="C00000"/>
                </a:solidFill>
              </a:ln>
            </c:spPr>
          </c:dPt>
          <c:dPt>
            <c:idx val="8"/>
            <c:spPr>
              <a:solidFill>
                <a:srgbClr val="C00000"/>
              </a:solidFill>
              <a:ln w="38100">
                <a:solidFill>
                  <a:srgbClr val="C00000"/>
                </a:solidFill>
              </a:ln>
            </c:spPr>
          </c:dPt>
          <c:dLbls>
            <c:dLbl>
              <c:idx val="0"/>
              <c:tx>
                <c:rich>
                  <a:bodyPr/>
                  <a:lstStyle/>
                  <a:p>
                    <a:r>
                      <a:rPr lang="en-US" b="1" smtClean="0"/>
                      <a:t>5 %</a:t>
                    </a:r>
                    <a:endParaRPr lang="en-US" b="1"/>
                  </a:p>
                </c:rich>
              </c:tx>
              <c:showVal val="1"/>
            </c:dLbl>
            <c:dLbl>
              <c:idx val="1"/>
              <c:tx>
                <c:rich>
                  <a:bodyPr/>
                  <a:lstStyle/>
                  <a:p>
                    <a:r>
                      <a:rPr lang="en-US" b="1" smtClean="0"/>
                      <a:t>7 %</a:t>
                    </a:r>
                    <a:endParaRPr lang="en-US" b="1"/>
                  </a:p>
                </c:rich>
              </c:tx>
              <c:showVal val="1"/>
            </c:dLbl>
            <c:dLbl>
              <c:idx val="2"/>
              <c:tx>
                <c:rich>
                  <a:bodyPr/>
                  <a:lstStyle/>
                  <a:p>
                    <a:r>
                      <a:rPr lang="en-US" b="1" smtClean="0"/>
                      <a:t>8 %</a:t>
                    </a:r>
                    <a:endParaRPr lang="en-US" b="1"/>
                  </a:p>
                </c:rich>
              </c:tx>
              <c:showVal val="1"/>
            </c:dLbl>
            <c:dLbl>
              <c:idx val="3"/>
              <c:tx>
                <c:rich>
                  <a:bodyPr/>
                  <a:lstStyle/>
                  <a:p>
                    <a:r>
                      <a:rPr lang="en-US" b="1" smtClean="0"/>
                      <a:t>12 %</a:t>
                    </a:r>
                    <a:endParaRPr lang="en-US" b="1"/>
                  </a:p>
                </c:rich>
              </c:tx>
              <c:showVal val="1"/>
            </c:dLbl>
            <c:dLbl>
              <c:idx val="4"/>
              <c:tx>
                <c:rich>
                  <a:bodyPr/>
                  <a:lstStyle/>
                  <a:p>
                    <a:r>
                      <a:rPr lang="en-US" b="1" smtClean="0"/>
                      <a:t>13 %</a:t>
                    </a:r>
                    <a:endParaRPr lang="en-US" b="1"/>
                  </a:p>
                </c:rich>
              </c:tx>
              <c:showVal val="1"/>
            </c:dLbl>
            <c:dLbl>
              <c:idx val="5"/>
              <c:tx>
                <c:rich>
                  <a:bodyPr/>
                  <a:lstStyle/>
                  <a:p>
                    <a:r>
                      <a:rPr lang="en-US" b="1" smtClean="0"/>
                      <a:t>17 %</a:t>
                    </a:r>
                    <a:endParaRPr lang="en-US" b="1"/>
                  </a:p>
                </c:rich>
              </c:tx>
              <c:showVal val="1"/>
            </c:dLbl>
            <c:dLbl>
              <c:idx val="6"/>
              <c:tx>
                <c:rich>
                  <a:bodyPr/>
                  <a:lstStyle/>
                  <a:p>
                    <a:r>
                      <a:rPr lang="en-US" b="1" smtClean="0"/>
                      <a:t>22 %</a:t>
                    </a:r>
                    <a:endParaRPr lang="en-US" b="1"/>
                  </a:p>
                </c:rich>
              </c:tx>
              <c:showVal val="1"/>
            </c:dLbl>
            <c:dLbl>
              <c:idx val="7"/>
              <c:tx>
                <c:rich>
                  <a:bodyPr/>
                  <a:lstStyle/>
                  <a:p>
                    <a:r>
                      <a:rPr lang="en-US" b="1" smtClean="0"/>
                      <a:t>29 %</a:t>
                    </a:r>
                    <a:endParaRPr lang="en-US" b="1"/>
                  </a:p>
                </c:rich>
              </c:tx>
              <c:showVal val="1"/>
            </c:dLbl>
            <c:dLbl>
              <c:idx val="8"/>
              <c:tx>
                <c:rich>
                  <a:bodyPr/>
                  <a:lstStyle/>
                  <a:p>
                    <a:r>
                      <a:rPr lang="en-US" b="1" smtClean="0"/>
                      <a:t>34 %</a:t>
                    </a:r>
                    <a:endParaRPr lang="en-US" b="1"/>
                  </a:p>
                </c:rich>
              </c:tx>
              <c:showVal val="1"/>
            </c:dLbl>
            <c:numFmt formatCode="#,##0" sourceLinked="0"/>
            <c:txPr>
              <a:bodyPr/>
              <a:lstStyle/>
              <a:p>
                <a:pPr>
                  <a:defRPr b="1"/>
                </a:pPr>
                <a:endParaRPr lang="en-US"/>
              </a:p>
            </c:txPr>
            <c:showVal val="1"/>
          </c:dLbls>
          <c:cat>
            <c:numRef>
              <c:f>Sheet1!$A$2:$A$10</c:f>
              <c:numCache>
                <c:formatCode>General</c:formatCode>
                <c:ptCount val="9"/>
                <c:pt idx="0">
                  <c:v>1960</c:v>
                </c:pt>
                <c:pt idx="1">
                  <c:v>1970</c:v>
                </c:pt>
                <c:pt idx="2">
                  <c:v>1980</c:v>
                </c:pt>
                <c:pt idx="3">
                  <c:v>1990</c:v>
                </c:pt>
                <c:pt idx="4">
                  <c:v>2000</c:v>
                </c:pt>
                <c:pt idx="5">
                  <c:v>2010</c:v>
                </c:pt>
                <c:pt idx="6">
                  <c:v>2020</c:v>
                </c:pt>
                <c:pt idx="7">
                  <c:v>2030</c:v>
                </c:pt>
                <c:pt idx="8">
                  <c:v>2040</c:v>
                </c:pt>
              </c:numCache>
            </c:numRef>
          </c:cat>
          <c:val>
            <c:numRef>
              <c:f>Sheet1!$B$2:$B$10</c:f>
              <c:numCache>
                <c:formatCode>0.0</c:formatCode>
                <c:ptCount val="9"/>
                <c:pt idx="0">
                  <c:v>4.7</c:v>
                </c:pt>
                <c:pt idx="1">
                  <c:v>6.5</c:v>
                </c:pt>
                <c:pt idx="2">
                  <c:v>8.4</c:v>
                </c:pt>
                <c:pt idx="3">
                  <c:v>11.5</c:v>
                </c:pt>
                <c:pt idx="4">
                  <c:v>12.9</c:v>
                </c:pt>
                <c:pt idx="5">
                  <c:v>17.3</c:v>
                </c:pt>
                <c:pt idx="6">
                  <c:v>22.2</c:v>
                </c:pt>
                <c:pt idx="7">
                  <c:v>28.5</c:v>
                </c:pt>
                <c:pt idx="8">
                  <c:v>34</c:v>
                </c:pt>
              </c:numCache>
            </c:numRef>
          </c:val>
        </c:ser>
        <c:gapWidth val="69"/>
        <c:axId val="83436672"/>
        <c:axId val="83438208"/>
      </c:barChart>
      <c:catAx>
        <c:axId val="83436672"/>
        <c:scaling>
          <c:orientation val="minMax"/>
        </c:scaling>
        <c:axPos val="b"/>
        <c:numFmt formatCode="General" sourceLinked="1"/>
        <c:tickLblPos val="nextTo"/>
        <c:crossAx val="83438208"/>
        <c:crosses val="autoZero"/>
        <c:auto val="1"/>
        <c:lblAlgn val="ctr"/>
        <c:lblOffset val="100"/>
      </c:catAx>
      <c:valAx>
        <c:axId val="83438208"/>
        <c:scaling>
          <c:orientation val="minMax"/>
        </c:scaling>
        <c:axPos val="l"/>
        <c:majorGridlines/>
        <c:title>
          <c:tx>
            <c:rich>
              <a:bodyPr rot="-5400000" vert="horz"/>
              <a:lstStyle/>
              <a:p>
                <a:pPr>
                  <a:defRPr/>
                </a:pPr>
                <a:r>
                  <a:rPr lang="en-US" dirty="0" smtClean="0"/>
                  <a:t>Percentage of GDP</a:t>
                </a:r>
                <a:endParaRPr lang="en-US" dirty="0"/>
              </a:p>
            </c:rich>
          </c:tx>
        </c:title>
        <c:numFmt formatCode="0" sourceLinked="0"/>
        <c:tickLblPos val="nextTo"/>
        <c:crossAx val="83436672"/>
        <c:crosses val="autoZero"/>
        <c:crossBetween val="between"/>
      </c:valAx>
    </c:plotArea>
    <c:plotVisOnly val="1"/>
  </c:chart>
  <c:spPr>
    <a:ln>
      <a:solidFill>
        <a:schemeClr val="accent1"/>
      </a:solidFill>
    </a:ln>
  </c:spPr>
  <c:txPr>
    <a:bodyPr/>
    <a:lstStyle/>
    <a:p>
      <a:pPr>
        <a:defRPr sz="1800"/>
      </a:pPr>
      <a:endParaRPr lang="en-US"/>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138827646544182"/>
          <c:y val="2.9085193151844952E-2"/>
          <c:w val="0.76862552317788746"/>
          <c:h val="0.80211640429792408"/>
        </c:manualLayout>
      </c:layout>
      <c:barChart>
        <c:barDir val="col"/>
        <c:grouping val="stacked"/>
        <c:ser>
          <c:idx val="0"/>
          <c:order val="0"/>
          <c:tx>
            <c:strRef>
              <c:f>Sheet2!$B$3</c:f>
              <c:strCache>
                <c:ptCount val="1"/>
                <c:pt idx="0">
                  <c:v>USA</c:v>
                </c:pt>
              </c:strCache>
            </c:strRef>
          </c:tx>
          <c:spPr>
            <a:solidFill>
              <a:schemeClr val="tx2">
                <a:lumMod val="75000"/>
              </a:schemeClr>
            </a:solidFill>
            <a:ln w="19050">
              <a:solidFill>
                <a:srgbClr val="080377"/>
              </a:solidFill>
            </a:ln>
          </c:spPr>
          <c:cat>
            <c:strRef>
              <c:f>Sheet2!$C$2:$D$2</c:f>
              <c:strCache>
                <c:ptCount val="2"/>
                <c:pt idx="0">
                  <c:v>World</c:v>
                </c:pt>
                <c:pt idx="1">
                  <c:v>U.S.A.</c:v>
                </c:pt>
              </c:strCache>
            </c:strRef>
          </c:cat>
          <c:val>
            <c:numRef>
              <c:f>Sheet2!$C$3:$D$3</c:f>
              <c:numCache>
                <c:formatCode>General</c:formatCode>
                <c:ptCount val="2"/>
                <c:pt idx="1">
                  <c:v>607</c:v>
                </c:pt>
              </c:numCache>
            </c:numRef>
          </c:val>
        </c:ser>
        <c:ser>
          <c:idx val="1"/>
          <c:order val="1"/>
          <c:tx>
            <c:strRef>
              <c:f>Sheet2!$B$4</c:f>
              <c:strCache>
                <c:ptCount val="1"/>
                <c:pt idx="0">
                  <c:v>China</c:v>
                </c:pt>
              </c:strCache>
            </c:strRef>
          </c:tx>
          <c:spPr>
            <a:solidFill>
              <a:srgbClr val="FA4D00"/>
            </a:solidFill>
            <a:ln w="12700">
              <a:solidFill>
                <a:schemeClr val="bg1"/>
              </a:solidFill>
            </a:ln>
          </c:spPr>
          <c:dLbls>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Sheet2!$C$4:$D$4</c:f>
              <c:numCache>
                <c:formatCode>General</c:formatCode>
                <c:ptCount val="2"/>
                <c:pt idx="0">
                  <c:v>84.9</c:v>
                </c:pt>
                <c:pt idx="1">
                  <c:v>0</c:v>
                </c:pt>
              </c:numCache>
            </c:numRef>
          </c:val>
        </c:ser>
        <c:ser>
          <c:idx val="2"/>
          <c:order val="2"/>
          <c:tx>
            <c:strRef>
              <c:f>Sheet2!$B$5</c:f>
              <c:strCache>
                <c:ptCount val="1"/>
                <c:pt idx="0">
                  <c:v>France</c:v>
                </c:pt>
              </c:strCache>
            </c:strRef>
          </c:tx>
          <c:spPr>
            <a:ln w="12700">
              <a:solidFill>
                <a:schemeClr val="bg1"/>
              </a:solidFill>
            </a:ln>
          </c:spPr>
          <c:dLbls>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Sheet2!$C$5:$D$5</c:f>
              <c:numCache>
                <c:formatCode>General</c:formatCode>
                <c:ptCount val="2"/>
                <c:pt idx="0">
                  <c:v>65.7</c:v>
                </c:pt>
                <c:pt idx="1">
                  <c:v>0</c:v>
                </c:pt>
              </c:numCache>
            </c:numRef>
          </c:val>
        </c:ser>
        <c:ser>
          <c:idx val="3"/>
          <c:order val="3"/>
          <c:tx>
            <c:strRef>
              <c:f>Sheet2!$B$6</c:f>
              <c:strCache>
                <c:ptCount val="1"/>
                <c:pt idx="0">
                  <c:v>UK</c:v>
                </c:pt>
              </c:strCache>
            </c:strRef>
          </c:tx>
          <c:spPr>
            <a:ln w="12700">
              <a:solidFill>
                <a:schemeClr val="bg1"/>
              </a:solidFill>
            </a:ln>
          </c:spPr>
          <c:dLbls>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Sheet2!$C$6:$D$6</c:f>
              <c:numCache>
                <c:formatCode>General</c:formatCode>
                <c:ptCount val="2"/>
                <c:pt idx="0">
                  <c:v>65.3</c:v>
                </c:pt>
                <c:pt idx="1">
                  <c:v>0</c:v>
                </c:pt>
              </c:numCache>
            </c:numRef>
          </c:val>
        </c:ser>
        <c:ser>
          <c:idx val="4"/>
          <c:order val="4"/>
          <c:tx>
            <c:strRef>
              <c:f>Sheet2!$B$7</c:f>
              <c:strCache>
                <c:ptCount val="1"/>
                <c:pt idx="0">
                  <c:v>Russia</c:v>
                </c:pt>
              </c:strCache>
            </c:strRef>
          </c:tx>
          <c:spPr>
            <a:ln w="12700">
              <a:solidFill>
                <a:schemeClr val="bg1"/>
              </a:solidFill>
            </a:ln>
          </c:spPr>
          <c:dLbls>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Sheet2!$C$7:$D$7</c:f>
              <c:numCache>
                <c:formatCode>General</c:formatCode>
                <c:ptCount val="2"/>
                <c:pt idx="0">
                  <c:v>58.6</c:v>
                </c:pt>
                <c:pt idx="1">
                  <c:v>0</c:v>
                </c:pt>
              </c:numCache>
            </c:numRef>
          </c:val>
        </c:ser>
        <c:ser>
          <c:idx val="5"/>
          <c:order val="5"/>
          <c:tx>
            <c:strRef>
              <c:f>Sheet2!$B$8</c:f>
              <c:strCache>
                <c:ptCount val="1"/>
                <c:pt idx="0">
                  <c:v>Germany</c:v>
                </c:pt>
              </c:strCache>
            </c:strRef>
          </c:tx>
          <c:spPr>
            <a:solidFill>
              <a:srgbClr val="008000"/>
            </a:solidFill>
            <a:ln w="12700">
              <a:solidFill>
                <a:schemeClr val="bg1"/>
              </a:solidFill>
            </a:ln>
          </c:spPr>
          <c:dLbls>
            <c:dLbl>
              <c:idx val="0"/>
              <c:layout>
                <c:manualLayout>
                  <c:x val="-1.4629053685321421E-3"/>
                  <c:y val="-2.5723472668811292E-3"/>
                </c:manualLayout>
              </c:layout>
              <c:showSerName val="1"/>
            </c:dLbl>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Sheet2!$C$8:$D$8</c:f>
              <c:numCache>
                <c:formatCode>General</c:formatCode>
                <c:ptCount val="2"/>
                <c:pt idx="0">
                  <c:v>46.8</c:v>
                </c:pt>
                <c:pt idx="1">
                  <c:v>0</c:v>
                </c:pt>
              </c:numCache>
            </c:numRef>
          </c:val>
        </c:ser>
        <c:ser>
          <c:idx val="6"/>
          <c:order val="6"/>
          <c:tx>
            <c:strRef>
              <c:f>Sheet2!$B$9</c:f>
              <c:strCache>
                <c:ptCount val="1"/>
                <c:pt idx="0">
                  <c:v>Japan</c:v>
                </c:pt>
              </c:strCache>
            </c:strRef>
          </c:tx>
          <c:spPr>
            <a:solidFill>
              <a:srgbClr val="660066"/>
            </a:solidFill>
            <a:ln w="12700">
              <a:solidFill>
                <a:schemeClr val="bg1"/>
              </a:solidFill>
            </a:ln>
          </c:spPr>
          <c:dLbls>
            <c:dLbl>
              <c:idx val="0"/>
              <c:layout>
                <c:manualLayout>
                  <c:x val="1.4626750078725803E-3"/>
                  <c:y val="0"/>
                </c:manualLayout>
              </c:layout>
              <c:showSerName val="1"/>
            </c:dLbl>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Sheet2!$C$9:$D$9</c:f>
              <c:numCache>
                <c:formatCode>General</c:formatCode>
                <c:ptCount val="2"/>
                <c:pt idx="0">
                  <c:v>46.3</c:v>
                </c:pt>
                <c:pt idx="1">
                  <c:v>0</c:v>
                </c:pt>
              </c:numCache>
            </c:numRef>
          </c:val>
        </c:ser>
        <c:ser>
          <c:idx val="7"/>
          <c:order val="7"/>
          <c:tx>
            <c:strRef>
              <c:f>Sheet2!$B$10</c:f>
              <c:strCache>
                <c:ptCount val="1"/>
                <c:pt idx="0">
                  <c:v>Italy</c:v>
                </c:pt>
              </c:strCache>
            </c:strRef>
          </c:tx>
          <c:spPr>
            <a:solidFill>
              <a:srgbClr val="FFFF00"/>
            </a:solidFill>
            <a:ln w="12700">
              <a:solidFill>
                <a:schemeClr val="bg1"/>
              </a:solidFill>
            </a:ln>
          </c:spPr>
          <c:dLbls>
            <c:dLbl>
              <c:idx val="0"/>
              <c:layout>
                <c:manualLayout>
                  <c:x val="-5.8511607528094834E-3"/>
                  <c:y val="-2.5723472668811292E-3"/>
                </c:manualLayout>
              </c:layout>
              <c:showSerName val="1"/>
            </c:dLbl>
            <c:dLbl>
              <c:idx val="1"/>
              <c:delete val="1"/>
            </c:dLbl>
            <c:txPr>
              <a:bodyPr/>
              <a:lstStyle/>
              <a:p>
                <a:pPr>
                  <a:defRPr sz="1600">
                    <a:solidFill>
                      <a:schemeClr val="tx1"/>
                    </a:solidFill>
                  </a:defRPr>
                </a:pPr>
                <a:endParaRPr lang="en-US"/>
              </a:p>
            </c:txPr>
            <c:showSerName val="1"/>
          </c:dLbls>
          <c:cat>
            <c:strRef>
              <c:f>Sheet2!$C$2:$D$2</c:f>
              <c:strCache>
                <c:ptCount val="2"/>
                <c:pt idx="0">
                  <c:v>World</c:v>
                </c:pt>
                <c:pt idx="1">
                  <c:v>U.S.A.</c:v>
                </c:pt>
              </c:strCache>
            </c:strRef>
          </c:cat>
          <c:val>
            <c:numRef>
              <c:f>Sheet2!$C$10:$D$10</c:f>
              <c:numCache>
                <c:formatCode>General</c:formatCode>
                <c:ptCount val="2"/>
                <c:pt idx="0">
                  <c:v>40.6</c:v>
                </c:pt>
                <c:pt idx="1">
                  <c:v>0</c:v>
                </c:pt>
              </c:numCache>
            </c:numRef>
          </c:val>
        </c:ser>
        <c:ser>
          <c:idx val="8"/>
          <c:order val="8"/>
          <c:tx>
            <c:strRef>
              <c:f>Sheet2!$B$11</c:f>
              <c:strCache>
                <c:ptCount val="1"/>
                <c:pt idx="0">
                  <c:v>Saudi</c:v>
                </c:pt>
              </c:strCache>
            </c:strRef>
          </c:tx>
          <c:spPr>
            <a:solidFill>
              <a:srgbClr val="0080FF"/>
            </a:solidFill>
            <a:ln w="12700">
              <a:solidFill>
                <a:schemeClr val="bg1"/>
              </a:solidFill>
            </a:ln>
          </c:spPr>
          <c:dLbls>
            <c:dLbl>
              <c:idx val="0"/>
              <c:layout>
                <c:manualLayout>
                  <c:x val="2.9255803764047612E-3"/>
                  <c:y val="0"/>
                </c:manualLayout>
              </c:layout>
              <c:tx>
                <c:rich>
                  <a:bodyPr/>
                  <a:lstStyle/>
                  <a:p>
                    <a:r>
                      <a:rPr lang="en-US" dirty="0" smtClean="0">
                        <a:solidFill>
                          <a:schemeClr val="bg1"/>
                        </a:solidFill>
                      </a:rPr>
                      <a:t>Saudi Arabia</a:t>
                    </a:r>
                    <a:endParaRPr lang="en-US" dirty="0">
                      <a:solidFill>
                        <a:schemeClr val="bg1"/>
                      </a:solidFill>
                    </a:endParaRPr>
                  </a:p>
                </c:rich>
              </c:tx>
              <c:showSerName val="1"/>
            </c:dLbl>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Sheet2!$C$11:$D$11</c:f>
              <c:numCache>
                <c:formatCode>General</c:formatCode>
                <c:ptCount val="2"/>
                <c:pt idx="0">
                  <c:v>38.200000000000003</c:v>
                </c:pt>
                <c:pt idx="1">
                  <c:v>0</c:v>
                </c:pt>
              </c:numCache>
            </c:numRef>
          </c:val>
        </c:ser>
        <c:ser>
          <c:idx val="9"/>
          <c:order val="9"/>
          <c:tx>
            <c:strRef>
              <c:f>Sheet2!$B$12</c:f>
              <c:strCache>
                <c:ptCount val="1"/>
                <c:pt idx="0">
                  <c:v>India</c:v>
                </c:pt>
              </c:strCache>
            </c:strRef>
          </c:tx>
          <c:spPr>
            <a:solidFill>
              <a:srgbClr val="0E4B00"/>
            </a:solidFill>
            <a:ln w="12700">
              <a:solidFill>
                <a:schemeClr val="bg1"/>
              </a:solidFill>
            </a:ln>
          </c:spPr>
          <c:dLbls>
            <c:dLbl>
              <c:idx val="0"/>
              <c:layout>
                <c:manualLayout>
                  <c:x val="-1.4627901882023602E-3"/>
                  <c:y val="0"/>
                </c:manualLayout>
              </c:layout>
              <c:showSerName val="1"/>
            </c:dLbl>
            <c:dLbl>
              <c:idx val="1"/>
              <c:delete val="1"/>
            </c:dLbl>
            <c:txPr>
              <a:bodyPr/>
              <a:lstStyle/>
              <a:p>
                <a:pPr>
                  <a:defRPr sz="1600">
                    <a:solidFill>
                      <a:schemeClr val="bg1"/>
                    </a:solidFill>
                  </a:defRPr>
                </a:pPr>
                <a:endParaRPr lang="en-US"/>
              </a:p>
            </c:txPr>
            <c:showSerName val="1"/>
          </c:dLbls>
          <c:cat>
            <c:strRef>
              <c:f>Sheet2!$C$2:$D$2</c:f>
              <c:strCache>
                <c:ptCount val="2"/>
                <c:pt idx="0">
                  <c:v>World</c:v>
                </c:pt>
                <c:pt idx="1">
                  <c:v>U.S.A.</c:v>
                </c:pt>
              </c:strCache>
            </c:strRef>
          </c:cat>
          <c:val>
            <c:numRef>
              <c:f>Sheet2!$C$11:$D$11</c:f>
              <c:numCache>
                <c:formatCode>General</c:formatCode>
                <c:ptCount val="2"/>
                <c:pt idx="0">
                  <c:v>38.200000000000003</c:v>
                </c:pt>
                <c:pt idx="1">
                  <c:v>0</c:v>
                </c:pt>
              </c:numCache>
            </c:numRef>
          </c:val>
        </c:ser>
        <c:ser>
          <c:idx val="10"/>
          <c:order val="10"/>
          <c:tx>
            <c:strRef>
              <c:f>Sheet2!$B$13</c:f>
              <c:strCache>
                <c:ptCount val="1"/>
                <c:pt idx="0">
                  <c:v>South</c:v>
                </c:pt>
              </c:strCache>
            </c:strRef>
          </c:tx>
          <c:spPr>
            <a:solidFill>
              <a:srgbClr val="8000FF"/>
            </a:solidFill>
            <a:ln w="12700">
              <a:solidFill>
                <a:schemeClr val="bg1"/>
              </a:solidFill>
            </a:ln>
          </c:spPr>
          <c:dLbls>
            <c:dLbl>
              <c:idx val="0"/>
              <c:layout>
                <c:manualLayout>
                  <c:x val="0.19308807448205101"/>
                  <c:y val="6.6836739666116432E-2"/>
                </c:manualLayout>
              </c:layout>
              <c:tx>
                <c:rich>
                  <a:bodyPr/>
                  <a:lstStyle/>
                  <a:p>
                    <a:r>
                      <a:rPr lang="en-US" spc="0" dirty="0" smtClean="0"/>
                      <a:t>South Korea</a:t>
                    </a:r>
                  </a:p>
                </c:rich>
              </c:tx>
              <c:showSerName val="1"/>
            </c:dLbl>
            <c:dLbl>
              <c:idx val="1"/>
              <c:delete val="1"/>
            </c:dLbl>
            <c:txPr>
              <a:bodyPr/>
              <a:lstStyle/>
              <a:p>
                <a:pPr>
                  <a:defRPr sz="1600"/>
                </a:pPr>
                <a:endParaRPr lang="en-US"/>
              </a:p>
            </c:txPr>
            <c:showSerName val="1"/>
          </c:dLbls>
          <c:cat>
            <c:strRef>
              <c:f>Sheet2!$C$2:$D$2</c:f>
              <c:strCache>
                <c:ptCount val="2"/>
                <c:pt idx="0">
                  <c:v>World</c:v>
                </c:pt>
                <c:pt idx="1">
                  <c:v>U.S.A.</c:v>
                </c:pt>
              </c:strCache>
            </c:strRef>
          </c:cat>
          <c:val>
            <c:numRef>
              <c:f>Sheet2!$C$13:$D$13</c:f>
              <c:numCache>
                <c:formatCode>General</c:formatCode>
                <c:ptCount val="2"/>
                <c:pt idx="0">
                  <c:v>24.2</c:v>
                </c:pt>
                <c:pt idx="1">
                  <c:v>0</c:v>
                </c:pt>
              </c:numCache>
            </c:numRef>
          </c:val>
        </c:ser>
        <c:ser>
          <c:idx val="11"/>
          <c:order val="11"/>
          <c:tx>
            <c:strRef>
              <c:f>Sheet2!$B$14</c:f>
              <c:strCache>
                <c:ptCount val="1"/>
                <c:pt idx="0">
                  <c:v>Brazil</c:v>
                </c:pt>
              </c:strCache>
            </c:strRef>
          </c:tx>
          <c:spPr>
            <a:ln w="12700">
              <a:solidFill>
                <a:schemeClr val="bg1"/>
              </a:solidFill>
            </a:ln>
          </c:spPr>
          <c:dPt>
            <c:idx val="0"/>
            <c:spPr>
              <a:solidFill>
                <a:srgbClr val="058CA3"/>
              </a:solidFill>
              <a:ln w="12700">
                <a:solidFill>
                  <a:schemeClr val="bg1"/>
                </a:solidFill>
              </a:ln>
            </c:spPr>
          </c:dPt>
          <c:dLbls>
            <c:dLbl>
              <c:idx val="0"/>
              <c:layout>
                <c:manualLayout>
                  <c:x val="0.16383238589833996"/>
                  <c:y val="2.8562068523476002E-2"/>
                </c:manualLayout>
              </c:layout>
              <c:showSerName val="1"/>
            </c:dLbl>
            <c:dLbl>
              <c:idx val="1"/>
              <c:delete val="1"/>
            </c:dLbl>
            <c:txPr>
              <a:bodyPr/>
              <a:lstStyle/>
              <a:p>
                <a:pPr>
                  <a:defRPr sz="1600"/>
                </a:pPr>
                <a:endParaRPr lang="en-US"/>
              </a:p>
            </c:txPr>
            <c:showSerName val="1"/>
          </c:dLbls>
          <c:cat>
            <c:strRef>
              <c:f>Sheet2!$C$2:$D$2</c:f>
              <c:strCache>
                <c:ptCount val="2"/>
                <c:pt idx="0">
                  <c:v>World</c:v>
                </c:pt>
                <c:pt idx="1">
                  <c:v>U.S.A.</c:v>
                </c:pt>
              </c:strCache>
            </c:strRef>
          </c:cat>
          <c:val>
            <c:numRef>
              <c:f>Sheet2!$C$14:$D$14</c:f>
              <c:numCache>
                <c:formatCode>General</c:formatCode>
                <c:ptCount val="2"/>
                <c:pt idx="0">
                  <c:v>23.3</c:v>
                </c:pt>
                <c:pt idx="1">
                  <c:v>0</c:v>
                </c:pt>
              </c:numCache>
            </c:numRef>
          </c:val>
        </c:ser>
        <c:ser>
          <c:idx val="12"/>
          <c:order val="12"/>
          <c:tx>
            <c:strRef>
              <c:f>Sheet2!$B$15</c:f>
              <c:strCache>
                <c:ptCount val="1"/>
                <c:pt idx="0">
                  <c:v>Canada</c:v>
                </c:pt>
              </c:strCache>
            </c:strRef>
          </c:tx>
          <c:spPr>
            <a:solidFill>
              <a:srgbClr val="5657DC"/>
            </a:solidFill>
            <a:ln w="12700">
              <a:solidFill>
                <a:schemeClr val="bg1"/>
              </a:solidFill>
            </a:ln>
          </c:spPr>
          <c:dLbls>
            <c:dLbl>
              <c:idx val="0"/>
              <c:layout>
                <c:manualLayout>
                  <c:x val="0.17699761277249529"/>
                  <c:y val="2.380172376956472E-3"/>
                </c:manualLayout>
              </c:layout>
              <c:showSerName val="1"/>
            </c:dLbl>
            <c:dLbl>
              <c:idx val="1"/>
              <c:delete val="1"/>
            </c:dLbl>
            <c:txPr>
              <a:bodyPr/>
              <a:lstStyle/>
              <a:p>
                <a:pPr>
                  <a:defRPr sz="1600"/>
                </a:pPr>
                <a:endParaRPr lang="en-US"/>
              </a:p>
            </c:txPr>
            <c:showSerName val="1"/>
          </c:dLbls>
          <c:cat>
            <c:strRef>
              <c:f>Sheet2!$C$2:$D$2</c:f>
              <c:strCache>
                <c:ptCount val="2"/>
                <c:pt idx="0">
                  <c:v>World</c:v>
                </c:pt>
                <c:pt idx="1">
                  <c:v>U.S.A.</c:v>
                </c:pt>
              </c:strCache>
            </c:strRef>
          </c:cat>
          <c:val>
            <c:numRef>
              <c:f>Sheet2!$C$15:$D$15</c:f>
              <c:numCache>
                <c:formatCode>General</c:formatCode>
                <c:ptCount val="2"/>
                <c:pt idx="0">
                  <c:v>19.3</c:v>
                </c:pt>
                <c:pt idx="1">
                  <c:v>0</c:v>
                </c:pt>
              </c:numCache>
            </c:numRef>
          </c:val>
        </c:ser>
        <c:ser>
          <c:idx val="13"/>
          <c:order val="13"/>
          <c:tx>
            <c:strRef>
              <c:f>Sheet2!$B$16</c:f>
              <c:strCache>
                <c:ptCount val="1"/>
                <c:pt idx="0">
                  <c:v>Spain</c:v>
                </c:pt>
              </c:strCache>
            </c:strRef>
          </c:tx>
          <c:spPr>
            <a:solidFill>
              <a:srgbClr val="FF0080"/>
            </a:solidFill>
            <a:ln w="12700">
              <a:solidFill>
                <a:schemeClr val="bg1"/>
              </a:solidFill>
            </a:ln>
          </c:spPr>
          <c:dLbls>
            <c:dLbl>
              <c:idx val="0"/>
              <c:layout>
                <c:manualLayout>
                  <c:x val="0.16968366183147301"/>
                  <c:y val="-1.4857523256345703E-2"/>
                </c:manualLayout>
              </c:layout>
              <c:showSerName val="1"/>
            </c:dLbl>
            <c:dLbl>
              <c:idx val="1"/>
              <c:delete val="1"/>
            </c:dLbl>
            <c:txPr>
              <a:bodyPr/>
              <a:lstStyle/>
              <a:p>
                <a:pPr algn="l">
                  <a:defRPr sz="1600"/>
                </a:pPr>
                <a:endParaRPr lang="en-US"/>
              </a:p>
            </c:txPr>
            <c:showSerName val="1"/>
          </c:dLbls>
          <c:cat>
            <c:strRef>
              <c:f>Sheet2!$C$2:$D$2</c:f>
              <c:strCache>
                <c:ptCount val="2"/>
                <c:pt idx="0">
                  <c:v>World</c:v>
                </c:pt>
                <c:pt idx="1">
                  <c:v>U.S.A.</c:v>
                </c:pt>
              </c:strCache>
            </c:strRef>
          </c:cat>
          <c:val>
            <c:numRef>
              <c:f>Sheet2!$C$16:$D$16</c:f>
              <c:numCache>
                <c:formatCode>General</c:formatCode>
                <c:ptCount val="2"/>
                <c:pt idx="0">
                  <c:v>19.2</c:v>
                </c:pt>
                <c:pt idx="1">
                  <c:v>0</c:v>
                </c:pt>
              </c:numCache>
            </c:numRef>
          </c:val>
        </c:ser>
        <c:ser>
          <c:idx val="14"/>
          <c:order val="14"/>
          <c:tx>
            <c:strRef>
              <c:f>Sheet2!$B$17</c:f>
              <c:strCache>
                <c:ptCount val="1"/>
                <c:pt idx="0">
                  <c:v>Australia</c:v>
                </c:pt>
              </c:strCache>
            </c:strRef>
          </c:tx>
          <c:spPr>
            <a:solidFill>
              <a:srgbClr val="000080"/>
            </a:solidFill>
          </c:spPr>
          <c:dPt>
            <c:idx val="0"/>
            <c:spPr>
              <a:solidFill>
                <a:srgbClr val="000080"/>
              </a:solidFill>
              <a:ln w="12700">
                <a:solidFill>
                  <a:schemeClr val="bg1"/>
                </a:solidFill>
              </a:ln>
            </c:spPr>
          </c:dPt>
          <c:dLbls>
            <c:dLbl>
              <c:idx val="0"/>
              <c:layout>
                <c:manualLayout>
                  <c:x val="0.18138586815676241"/>
                  <c:y val="-5.4743964669995732E-2"/>
                </c:manualLayout>
              </c:layout>
              <c:spPr/>
              <c:txPr>
                <a:bodyPr/>
                <a:lstStyle/>
                <a:p>
                  <a:pPr algn="l">
                    <a:defRPr sz="1600"/>
                  </a:pPr>
                  <a:endParaRPr lang="en-US"/>
                </a:p>
              </c:txPr>
              <c:showSerName val="1"/>
            </c:dLbl>
            <c:dLbl>
              <c:idx val="1"/>
              <c:delete val="1"/>
            </c:dLbl>
            <c:txPr>
              <a:bodyPr/>
              <a:lstStyle/>
              <a:p>
                <a:pPr>
                  <a:defRPr sz="1600"/>
                </a:pPr>
                <a:endParaRPr lang="en-US"/>
              </a:p>
            </c:txPr>
            <c:showSerName val="1"/>
          </c:dLbls>
          <c:cat>
            <c:strRef>
              <c:f>Sheet2!$C$2:$D$2</c:f>
              <c:strCache>
                <c:ptCount val="2"/>
                <c:pt idx="0">
                  <c:v>World</c:v>
                </c:pt>
                <c:pt idx="1">
                  <c:v>U.S.A.</c:v>
                </c:pt>
              </c:strCache>
            </c:strRef>
          </c:cat>
          <c:val>
            <c:numRef>
              <c:f>Sheet2!$C$17:$D$17</c:f>
              <c:numCache>
                <c:formatCode>General</c:formatCode>
                <c:ptCount val="2"/>
                <c:pt idx="0">
                  <c:v>18.399999999999999</c:v>
                </c:pt>
                <c:pt idx="1">
                  <c:v>0</c:v>
                </c:pt>
              </c:numCache>
            </c:numRef>
          </c:val>
        </c:ser>
        <c:gapWidth val="102"/>
        <c:overlap val="100"/>
        <c:axId val="83744640"/>
        <c:axId val="83746176"/>
      </c:barChart>
      <c:catAx>
        <c:axId val="83744640"/>
        <c:scaling>
          <c:orientation val="minMax"/>
        </c:scaling>
        <c:axPos val="b"/>
        <c:tickLblPos val="none"/>
        <c:txPr>
          <a:bodyPr/>
          <a:lstStyle/>
          <a:p>
            <a:pPr>
              <a:defRPr sz="1800" b="1" i="0">
                <a:solidFill>
                  <a:srgbClr val="000080"/>
                </a:solidFill>
              </a:defRPr>
            </a:pPr>
            <a:endParaRPr lang="en-US"/>
          </a:p>
        </c:txPr>
        <c:crossAx val="83746176"/>
        <c:crosses val="autoZero"/>
        <c:auto val="1"/>
        <c:lblAlgn val="ctr"/>
        <c:lblOffset val="100"/>
        <c:tickMarkSkip val="1"/>
      </c:catAx>
      <c:valAx>
        <c:axId val="83746176"/>
        <c:scaling>
          <c:orientation val="minMax"/>
        </c:scaling>
        <c:axPos val="l"/>
        <c:majorGridlines/>
        <c:title>
          <c:tx>
            <c:rich>
              <a:bodyPr/>
              <a:lstStyle/>
              <a:p>
                <a:pPr>
                  <a:defRPr sz="1800"/>
                </a:pPr>
                <a:r>
                  <a:rPr lang="en-US" sz="1800"/>
                  <a:t>In billions of dollars</a:t>
                </a:r>
              </a:p>
            </c:rich>
          </c:tx>
        </c:title>
        <c:numFmt formatCode="General" sourceLinked="1"/>
        <c:tickLblPos val="nextTo"/>
        <c:txPr>
          <a:bodyPr/>
          <a:lstStyle/>
          <a:p>
            <a:pPr>
              <a:defRPr sz="1600"/>
            </a:pPr>
            <a:endParaRPr lang="en-US"/>
          </a:p>
        </c:txPr>
        <c:crossAx val="83744640"/>
        <c:crosses val="autoZero"/>
        <c:crossBetween val="between"/>
      </c:valAx>
    </c:plotArea>
    <c:plotVisOnly val="1"/>
  </c:chart>
  <c:spPr>
    <a:ln>
      <a:solidFill>
        <a:schemeClr val="tx2">
          <a:lumMod val="75000"/>
        </a:schemeClr>
      </a:solidFill>
    </a:ln>
  </c:sp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659759148717041"/>
          <c:y val="0.19334629332379921"/>
          <c:w val="0.70824200493018263"/>
          <c:h val="0.69084603527513622"/>
        </c:manualLayout>
      </c:layout>
      <c:ofPieChart>
        <c:ofPieType val="bar"/>
        <c:varyColors val="1"/>
        <c:ser>
          <c:idx val="0"/>
          <c:order val="0"/>
          <c:tx>
            <c:strRef>
              <c:f>Sheet1!$B$1</c:f>
              <c:strCache>
                <c:ptCount val="1"/>
                <c:pt idx="0">
                  <c:v>Revenues</c:v>
                </c:pt>
              </c:strCache>
            </c:strRef>
          </c:tx>
          <c:spPr>
            <a:ln w="25400">
              <a:solidFill>
                <a:schemeClr val="bg1"/>
              </a:solidFill>
            </a:ln>
          </c:spPr>
          <c:dPt>
            <c:idx val="0"/>
            <c:spPr>
              <a:solidFill>
                <a:srgbClr val="0B243E"/>
              </a:solidFill>
              <a:ln w="25400">
                <a:solidFill>
                  <a:schemeClr val="bg1"/>
                </a:solidFill>
              </a:ln>
            </c:spPr>
          </c:dPt>
          <c:dPt>
            <c:idx val="1"/>
            <c:spPr>
              <a:solidFill>
                <a:schemeClr val="accent6">
                  <a:lumMod val="75000"/>
                </a:schemeClr>
              </a:solidFill>
              <a:ln w="25400">
                <a:solidFill>
                  <a:schemeClr val="bg1"/>
                </a:solidFill>
              </a:ln>
            </c:spPr>
          </c:dPt>
          <c:dPt>
            <c:idx val="2"/>
            <c:spPr>
              <a:solidFill>
                <a:srgbClr val="FF0000"/>
              </a:solidFill>
              <a:ln w="25400">
                <a:solidFill>
                  <a:schemeClr val="bg1"/>
                </a:solidFill>
              </a:ln>
            </c:spPr>
          </c:dPt>
          <c:dPt>
            <c:idx val="4"/>
            <c:spPr>
              <a:solidFill>
                <a:srgbClr val="009999"/>
              </a:solidFill>
              <a:ln w="25400">
                <a:solidFill>
                  <a:schemeClr val="bg1"/>
                </a:solidFill>
              </a:ln>
            </c:spPr>
          </c:dPt>
          <c:dPt>
            <c:idx val="6"/>
            <c:spPr>
              <a:solidFill>
                <a:srgbClr val="5657DC"/>
              </a:solidFill>
              <a:ln w="25400">
                <a:solidFill>
                  <a:schemeClr val="bg1"/>
                </a:solidFill>
              </a:ln>
            </c:spPr>
          </c:dPt>
          <c:dPt>
            <c:idx val="7"/>
            <c:spPr>
              <a:solidFill>
                <a:schemeClr val="tx2"/>
              </a:solidFill>
              <a:ln w="25400">
                <a:solidFill>
                  <a:schemeClr val="bg1"/>
                </a:solidFill>
              </a:ln>
            </c:spPr>
          </c:dPt>
          <c:dLbls>
            <c:dLbl>
              <c:idx val="0"/>
              <c:layout>
                <c:manualLayout>
                  <c:x val="1.62916817456915E-2"/>
                  <c:y val="-0.19505218116487041"/>
                </c:manualLayout>
              </c:layout>
              <c:tx>
                <c:rich>
                  <a:bodyPr/>
                  <a:lstStyle/>
                  <a:p>
                    <a:pPr>
                      <a:defRPr sz="1400" b="1">
                        <a:solidFill>
                          <a:schemeClr val="bg1"/>
                        </a:solidFill>
                      </a:defRPr>
                    </a:pPr>
                    <a:r>
                      <a:rPr lang="en-US" sz="1400" b="1" dirty="0"/>
                      <a:t>Individual </a:t>
                    </a:r>
                    <a:r>
                      <a:rPr lang="en-US" sz="1400" b="1" dirty="0" smtClean="0"/>
                      <a:t>Income Taxes
43%</a:t>
                    </a:r>
                    <a:endParaRPr lang="en-US" sz="1400" b="1" dirty="0"/>
                  </a:p>
                </c:rich>
              </c:tx>
              <c:spPr/>
              <c:dLblPos val="bestFit"/>
              <c:showCatName val="1"/>
              <c:showPercent val="1"/>
            </c:dLbl>
            <c:dLbl>
              <c:idx val="1"/>
              <c:layout>
                <c:manualLayout>
                  <c:x val="0.37505191753365258"/>
                  <c:y val="0.16112330538328687"/>
                </c:manualLayout>
              </c:layout>
              <c:tx>
                <c:rich>
                  <a:bodyPr/>
                  <a:lstStyle/>
                  <a:p>
                    <a:pPr>
                      <a:defRPr sz="1400" b="1">
                        <a:solidFill>
                          <a:schemeClr val="tx1"/>
                        </a:solidFill>
                      </a:defRPr>
                    </a:pPr>
                    <a:r>
                      <a:rPr lang="en-US" sz="1400" b="1" dirty="0"/>
                      <a:t>Corporate </a:t>
                    </a:r>
                    <a:r>
                      <a:rPr lang="en-US" sz="1400" b="1" dirty="0" smtClean="0"/>
                      <a:t>Income Taxes
</a:t>
                    </a:r>
                    <a:r>
                      <a:rPr lang="en-US" sz="1400" b="1" dirty="0"/>
                      <a:t>7%</a:t>
                    </a:r>
                  </a:p>
                </c:rich>
              </c:tx>
              <c:spPr>
                <a:ln>
                  <a:noFill/>
                </a:ln>
              </c:spPr>
              <c:dLblPos val="bestFit"/>
            </c:dLbl>
            <c:dLbl>
              <c:idx val="2"/>
              <c:layout>
                <c:manualLayout>
                  <c:x val="-0.346196826136905"/>
                  <c:y val="3.4795678195092904E-2"/>
                </c:manualLayout>
              </c:layout>
              <c:tx>
                <c:rich>
                  <a:bodyPr/>
                  <a:lstStyle/>
                  <a:p>
                    <a:pPr>
                      <a:defRPr sz="1400" b="1">
                        <a:solidFill>
                          <a:schemeClr val="bg1"/>
                        </a:solidFill>
                      </a:defRPr>
                    </a:pPr>
                    <a:r>
                      <a:rPr lang="en-US" sz="1400" b="1" dirty="0" smtClean="0"/>
                      <a:t>Payroll Taxes 40%</a:t>
                    </a:r>
                    <a:endParaRPr lang="en-US" sz="1400" b="1" dirty="0"/>
                  </a:p>
                </c:rich>
              </c:tx>
              <c:spPr/>
              <c:dLblPos val="bestFit"/>
            </c:dLbl>
            <c:dLbl>
              <c:idx val="3"/>
              <c:layout>
                <c:manualLayout>
                  <c:x val="-0.119948795432593"/>
                  <c:y val="-2.1807928209616415E-2"/>
                </c:manualLayout>
              </c:layout>
              <c:spPr/>
              <c:txPr>
                <a:bodyPr/>
                <a:lstStyle/>
                <a:p>
                  <a:pPr>
                    <a:defRPr sz="1400" b="1">
                      <a:solidFill>
                        <a:schemeClr val="bg1"/>
                      </a:solidFill>
                    </a:defRPr>
                  </a:pPr>
                  <a:endParaRPr lang="en-US"/>
                </a:p>
              </c:txPr>
              <c:dLblPos val="bestFit"/>
              <c:showCatName val="1"/>
              <c:showPercent val="1"/>
            </c:dLbl>
            <c:dLbl>
              <c:idx val="4"/>
              <c:layout>
                <c:manualLayout>
                  <c:x val="-0.13165111693820852"/>
                  <c:y val="2.4229825254144196E-3"/>
                </c:manualLayout>
              </c:layout>
              <c:tx>
                <c:rich>
                  <a:bodyPr/>
                  <a:lstStyle/>
                  <a:p>
                    <a:pPr>
                      <a:defRPr sz="1400" b="1">
                        <a:solidFill>
                          <a:schemeClr val="bg1"/>
                        </a:solidFill>
                      </a:defRPr>
                    </a:pPr>
                    <a:r>
                      <a:rPr lang="en-US" dirty="0" smtClean="0"/>
                      <a:t>Estate </a:t>
                    </a:r>
                    <a:r>
                      <a:rPr lang="en-US" dirty="0"/>
                      <a:t>and </a:t>
                    </a:r>
                    <a:r>
                      <a:rPr lang="en-US" dirty="0" smtClean="0"/>
                      <a:t>Gift 1</a:t>
                    </a:r>
                    <a:r>
                      <a:rPr lang="en-US" dirty="0"/>
                      <a:t>%</a:t>
                    </a:r>
                  </a:p>
                </c:rich>
              </c:tx>
              <c:spPr/>
              <c:dLblPos val="bestFit"/>
              <c:showCatName val="1"/>
              <c:showPercent val="1"/>
            </c:dLbl>
            <c:dLbl>
              <c:idx val="5"/>
              <c:layout>
                <c:manualLayout>
                  <c:x val="-0.12726274637360488"/>
                  <c:y val="-2.4582104228121912E-3"/>
                </c:manualLayout>
              </c:layout>
              <c:tx>
                <c:rich>
                  <a:bodyPr/>
                  <a:lstStyle/>
                  <a:p>
                    <a:pPr>
                      <a:defRPr sz="1400" b="1">
                        <a:solidFill>
                          <a:schemeClr val="bg1"/>
                        </a:solidFill>
                      </a:defRPr>
                    </a:pPr>
                    <a:r>
                      <a:rPr lang="en-US" dirty="0" smtClean="0"/>
                      <a:t>Customs Duties 1</a:t>
                    </a:r>
                    <a:r>
                      <a:rPr lang="en-US" dirty="0"/>
                      <a:t>%</a:t>
                    </a:r>
                  </a:p>
                </c:rich>
              </c:tx>
              <c:spPr/>
              <c:dLblPos val="bestFit"/>
              <c:showCatName val="1"/>
              <c:showPercent val="1"/>
            </c:dLbl>
            <c:dLbl>
              <c:idx val="6"/>
              <c:layout>
                <c:manualLayout>
                  <c:x val="-0.14335343844383144"/>
                  <c:y val="-4.8463546640225424E-3"/>
                </c:manualLayout>
              </c:layout>
              <c:spPr/>
              <c:txPr>
                <a:bodyPr/>
                <a:lstStyle/>
                <a:p>
                  <a:pPr>
                    <a:defRPr sz="1400" b="1">
                      <a:solidFill>
                        <a:schemeClr val="bg1"/>
                      </a:solidFill>
                    </a:defRPr>
                  </a:pPr>
                  <a:endParaRPr lang="en-US"/>
                </a:p>
              </c:txPr>
              <c:dLblPos val="bestFit"/>
              <c:showCatName val="1"/>
              <c:showPercent val="1"/>
            </c:dLbl>
            <c:dLbl>
              <c:idx val="7"/>
              <c:layout>
                <c:manualLayout>
                  <c:x val="-0.11806876449976295"/>
                  <c:y val="4.6954367261758966E-4"/>
                </c:manualLayout>
              </c:layout>
              <c:spPr/>
              <c:txPr>
                <a:bodyPr/>
                <a:lstStyle/>
                <a:p>
                  <a:pPr>
                    <a:defRPr sz="1400" b="1">
                      <a:solidFill>
                        <a:schemeClr val="bg1"/>
                      </a:solidFill>
                    </a:defRPr>
                  </a:pPr>
                  <a:endParaRPr lang="en-US"/>
                </a:p>
              </c:txPr>
              <c:dLblPos val="bestFit"/>
              <c:showCatName val="1"/>
              <c:showPercent val="1"/>
            </c:dLbl>
            <c:txPr>
              <a:bodyPr/>
              <a:lstStyle/>
              <a:p>
                <a:pPr>
                  <a:defRPr sz="1400" b="1"/>
                </a:pPr>
                <a:endParaRPr lang="en-US"/>
              </a:p>
            </c:txPr>
            <c:dLblPos val="bestFit"/>
            <c:showCatName val="1"/>
            <c:showPercent val="1"/>
          </c:dLbls>
          <c:cat>
            <c:strRef>
              <c:f>Sheet1!$A$2:$A$8</c:f>
              <c:strCache>
                <c:ptCount val="7"/>
                <c:pt idx="0">
                  <c:v>Individual Income</c:v>
                </c:pt>
                <c:pt idx="1">
                  <c:v>Social Insurance</c:v>
                </c:pt>
                <c:pt idx="2">
                  <c:v>Corporate Income</c:v>
                </c:pt>
                <c:pt idx="3">
                  <c:v>Excise</c:v>
                </c:pt>
                <c:pt idx="4">
                  <c:v>Estate and Gift</c:v>
                </c:pt>
                <c:pt idx="5">
                  <c:v>Customs Duties</c:v>
                </c:pt>
                <c:pt idx="6">
                  <c:v>Miscellaneous</c:v>
                </c:pt>
              </c:strCache>
            </c:strRef>
          </c:cat>
          <c:val>
            <c:numRef>
              <c:f>Sheet1!$B$2:$B$8</c:f>
              <c:numCache>
                <c:formatCode>General</c:formatCode>
                <c:ptCount val="7"/>
                <c:pt idx="0">
                  <c:v>945.89784793931801</c:v>
                </c:pt>
                <c:pt idx="1">
                  <c:v>878.08933555255885</c:v>
                </c:pt>
                <c:pt idx="2">
                  <c:v>148.29044863979081</c:v>
                </c:pt>
                <c:pt idx="3">
                  <c:v>70.417048657800677</c:v>
                </c:pt>
                <c:pt idx="4">
                  <c:v>15.599579478654904</c:v>
                </c:pt>
                <c:pt idx="5">
                  <c:v>23.87859628090213</c:v>
                </c:pt>
                <c:pt idx="6">
                  <c:v>94.964746960993324</c:v>
                </c:pt>
              </c:numCache>
            </c:numRef>
          </c:val>
        </c:ser>
        <c:dLbls>
          <c:showCatName val="1"/>
          <c:showPercent val="1"/>
        </c:dLbls>
        <c:gapWidth val="100"/>
        <c:splitType val="pos"/>
        <c:splitPos val="4"/>
        <c:secondPieSize val="80"/>
        <c:serLines/>
      </c:ofPieChart>
    </c:plotArea>
    <c:plotVisOnly val="1"/>
  </c:chart>
  <c:spPr>
    <a:ln>
      <a:solidFill>
        <a:srgbClr val="002060"/>
      </a:solidFill>
    </a:ln>
  </c:spPr>
  <c:txPr>
    <a:bodyPr/>
    <a:lstStyle/>
    <a:p>
      <a:pPr>
        <a:defRPr sz="1800"/>
      </a:pPr>
      <a:endParaRPr lang="en-US"/>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19516899367206"/>
          <c:y val="7.5163595521157825E-2"/>
          <c:w val="0.63434896268824315"/>
          <c:h val="0.68478224832879964"/>
        </c:manualLayout>
      </c:layout>
      <c:barChart>
        <c:barDir val="col"/>
        <c:grouping val="stacked"/>
        <c:ser>
          <c:idx val="0"/>
          <c:order val="0"/>
          <c:tx>
            <c:strRef>
              <c:f>Sheet1!$B$1</c:f>
              <c:strCache>
                <c:ptCount val="1"/>
                <c:pt idx="0">
                  <c:v>Lowest Quintile              Less than$17,900</c:v>
                </c:pt>
              </c:strCache>
            </c:strRef>
          </c:tx>
          <c:spPr>
            <a:solidFill>
              <a:srgbClr val="0000FF"/>
            </a:solidFill>
            <a:ln w="15875">
              <a:solidFill>
                <a:schemeClr val="bg1"/>
              </a:solidFill>
            </a:ln>
          </c:spPr>
          <c:dLbls>
            <c:dLbl>
              <c:idx val="0"/>
              <c:layout>
                <c:manualLayout>
                  <c:x val="0.13535873873623441"/>
                  <c:y val="2.9606119029172238E-2"/>
                </c:manualLayout>
              </c:layout>
              <c:tx>
                <c:rich>
                  <a:bodyPr/>
                  <a:lstStyle/>
                  <a:p>
                    <a:r>
                      <a:rPr lang="en-US" dirty="0" smtClean="0"/>
                      <a:t>4%</a:t>
                    </a:r>
                    <a:endParaRPr lang="en-US" dirty="0"/>
                  </a:p>
                </c:rich>
              </c:tx>
              <c:showVal val="1"/>
            </c:dLbl>
            <c:dLbl>
              <c:idx val="2"/>
              <c:layout>
                <c:manualLayout>
                  <c:x val="0.11782490077456302"/>
                  <c:y val="-4.9953284978734207E-3"/>
                </c:manualLayout>
              </c:layout>
              <c:tx>
                <c:rich>
                  <a:bodyPr/>
                  <a:lstStyle/>
                  <a:p>
                    <a:r>
                      <a:rPr lang="en-US" dirty="0" smtClean="0"/>
                      <a:t>1%</a:t>
                    </a:r>
                    <a:endParaRPr lang="en-US" dirty="0"/>
                  </a:p>
                </c:rich>
              </c:tx>
              <c:showVal val="1"/>
            </c:dLbl>
            <c:showVal val="1"/>
          </c:dLbls>
          <c:cat>
            <c:strRef>
              <c:f>Sheet1!$A$2:$A$4</c:f>
              <c:strCache>
                <c:ptCount val="3"/>
                <c:pt idx="0">
                  <c:v>Share of Total Pre-Tax Income</c:v>
                </c:pt>
                <c:pt idx="2">
                  <c:v>Share of Total Federal Taxes</c:v>
                </c:pt>
              </c:strCache>
            </c:strRef>
          </c:cat>
          <c:val>
            <c:numRef>
              <c:f>Sheet1!$B$2:$B$4</c:f>
              <c:numCache>
                <c:formatCode>General</c:formatCode>
                <c:ptCount val="3"/>
                <c:pt idx="0" formatCode="0">
                  <c:v>3.9585306593089813</c:v>
                </c:pt>
                <c:pt idx="2" formatCode="0">
                  <c:v>0.8</c:v>
                </c:pt>
              </c:numCache>
            </c:numRef>
          </c:val>
        </c:ser>
        <c:ser>
          <c:idx val="1"/>
          <c:order val="1"/>
          <c:tx>
            <c:strRef>
              <c:f>Sheet1!$C$1</c:f>
              <c:strCache>
                <c:ptCount val="1"/>
                <c:pt idx="0">
                  <c:v>Second Quintile   $17,900-$30,499</c:v>
                </c:pt>
              </c:strCache>
            </c:strRef>
          </c:tx>
          <c:spPr>
            <a:solidFill>
              <a:srgbClr val="FFFF00"/>
            </a:solidFill>
          </c:spPr>
          <c:dLbls>
            <c:dLbl>
              <c:idx val="0"/>
              <c:tx>
                <c:rich>
                  <a:bodyPr/>
                  <a:lstStyle/>
                  <a:p>
                    <a:r>
                      <a:rPr lang="en-US" smtClean="0"/>
                      <a:t>8%</a:t>
                    </a:r>
                    <a:endParaRPr lang="en-US" dirty="0"/>
                  </a:p>
                </c:rich>
              </c:tx>
              <c:showVal val="1"/>
            </c:dLbl>
            <c:dLbl>
              <c:idx val="2"/>
              <c:layout>
                <c:manualLayout>
                  <c:x val="0.11782494228781477"/>
                  <c:y val="-4.4798639814529848E-2"/>
                </c:manualLayout>
              </c:layout>
              <c:tx>
                <c:rich>
                  <a:bodyPr/>
                  <a:lstStyle/>
                  <a:p>
                    <a:r>
                      <a:rPr lang="en-US" dirty="0" smtClean="0"/>
                      <a:t>4%</a:t>
                    </a:r>
                    <a:endParaRPr lang="en-US" dirty="0"/>
                  </a:p>
                </c:rich>
              </c:tx>
              <c:showVal val="1"/>
            </c:dLbl>
            <c:txPr>
              <a:bodyPr/>
              <a:lstStyle/>
              <a:p>
                <a:pPr>
                  <a:defRPr>
                    <a:solidFill>
                      <a:schemeClr val="tx1"/>
                    </a:solidFill>
                  </a:defRPr>
                </a:pPr>
                <a:endParaRPr lang="en-US"/>
              </a:p>
            </c:txPr>
            <c:showVal val="1"/>
          </c:dLbls>
          <c:cat>
            <c:strRef>
              <c:f>Sheet1!$A$2:$A$4</c:f>
              <c:strCache>
                <c:ptCount val="3"/>
                <c:pt idx="0">
                  <c:v>Share of Total Pre-Tax Income</c:v>
                </c:pt>
                <c:pt idx="2">
                  <c:v>Share of Total Federal Taxes</c:v>
                </c:pt>
              </c:strCache>
            </c:strRef>
          </c:cat>
          <c:val>
            <c:numRef>
              <c:f>Sheet1!$C$2:$C$4</c:f>
              <c:numCache>
                <c:formatCode>General</c:formatCode>
                <c:ptCount val="3"/>
                <c:pt idx="0" formatCode="0">
                  <c:v>8.4647695918955641</c:v>
                </c:pt>
                <c:pt idx="2" formatCode="0">
                  <c:v>4.1000000000000005</c:v>
                </c:pt>
              </c:numCache>
            </c:numRef>
          </c:val>
        </c:ser>
        <c:ser>
          <c:idx val="2"/>
          <c:order val="2"/>
          <c:tx>
            <c:strRef>
              <c:f>Sheet1!$D$1</c:f>
              <c:strCache>
                <c:ptCount val="1"/>
                <c:pt idx="0">
                  <c:v>Middle Quintile  $30,500-$45,199</c:v>
                </c:pt>
              </c:strCache>
            </c:strRef>
          </c:tx>
          <c:spPr>
            <a:solidFill>
              <a:srgbClr val="FF6600"/>
            </a:solidFill>
            <a:ln w="12700">
              <a:solidFill>
                <a:schemeClr val="bg1"/>
              </a:solidFill>
            </a:ln>
          </c:spPr>
          <c:dLbls>
            <c:dLbl>
              <c:idx val="0"/>
              <c:tx>
                <c:rich>
                  <a:bodyPr/>
                  <a:lstStyle/>
                  <a:p>
                    <a:r>
                      <a:rPr lang="en-US" smtClean="0"/>
                      <a:t>13%</a:t>
                    </a:r>
                    <a:endParaRPr lang="en-US"/>
                  </a:p>
                </c:rich>
              </c:tx>
              <c:showVal val="1"/>
            </c:dLbl>
            <c:dLbl>
              <c:idx val="2"/>
              <c:tx>
                <c:rich>
                  <a:bodyPr/>
                  <a:lstStyle/>
                  <a:p>
                    <a:r>
                      <a:rPr lang="en-US" smtClean="0"/>
                      <a:t>9%</a:t>
                    </a:r>
                    <a:endParaRPr lang="en-US"/>
                  </a:p>
                </c:rich>
              </c:tx>
              <c:showVal val="1"/>
            </c:dLbl>
            <c:txPr>
              <a:bodyPr/>
              <a:lstStyle/>
              <a:p>
                <a:pPr>
                  <a:defRPr>
                    <a:solidFill>
                      <a:srgbClr val="FFFFFF"/>
                    </a:solidFill>
                  </a:defRPr>
                </a:pPr>
                <a:endParaRPr lang="en-US"/>
              </a:p>
            </c:txPr>
            <c:showVal val="1"/>
          </c:dLbls>
          <c:cat>
            <c:strRef>
              <c:f>Sheet1!$A$2:$A$4</c:f>
              <c:strCache>
                <c:ptCount val="3"/>
                <c:pt idx="0">
                  <c:v>Share of Total Pre-Tax Income</c:v>
                </c:pt>
                <c:pt idx="2">
                  <c:v>Share of Total Federal Taxes</c:v>
                </c:pt>
              </c:strCache>
            </c:strRef>
          </c:cat>
          <c:val>
            <c:numRef>
              <c:f>Sheet1!$D$2:$D$4</c:f>
              <c:numCache>
                <c:formatCode>General</c:formatCode>
                <c:ptCount val="3"/>
                <c:pt idx="0" formatCode="0">
                  <c:v>13.344726763579448</c:v>
                </c:pt>
                <c:pt idx="2" formatCode="0">
                  <c:v>9.3000000000000007</c:v>
                </c:pt>
              </c:numCache>
            </c:numRef>
          </c:val>
        </c:ser>
        <c:ser>
          <c:idx val="3"/>
          <c:order val="3"/>
          <c:tx>
            <c:strRef>
              <c:f>Sheet1!$E$1</c:f>
              <c:strCache>
                <c:ptCount val="1"/>
                <c:pt idx="0">
                  <c:v>Fourth Quintile $45,200-$67,399</c:v>
                </c:pt>
              </c:strCache>
            </c:strRef>
          </c:tx>
          <c:spPr>
            <a:solidFill>
              <a:srgbClr val="400080"/>
            </a:solidFill>
            <a:ln w="12700">
              <a:solidFill>
                <a:schemeClr val="bg1"/>
              </a:solidFill>
            </a:ln>
          </c:spPr>
          <c:dLbls>
            <c:dLbl>
              <c:idx val="0"/>
              <c:tx>
                <c:rich>
                  <a:bodyPr/>
                  <a:lstStyle/>
                  <a:p>
                    <a:r>
                      <a:rPr lang="en-US" smtClean="0"/>
                      <a:t>20%</a:t>
                    </a:r>
                    <a:endParaRPr lang="en-US"/>
                  </a:p>
                </c:rich>
              </c:tx>
              <c:showVal val="1"/>
            </c:dLbl>
            <c:dLbl>
              <c:idx val="2"/>
              <c:tx>
                <c:rich>
                  <a:bodyPr/>
                  <a:lstStyle/>
                  <a:p>
                    <a:r>
                      <a:rPr lang="en-US" smtClean="0"/>
                      <a:t>17%</a:t>
                    </a:r>
                    <a:endParaRPr lang="en-US"/>
                  </a:p>
                </c:rich>
              </c:tx>
              <c:showVal val="1"/>
            </c:dLbl>
            <c:txPr>
              <a:bodyPr/>
              <a:lstStyle/>
              <a:p>
                <a:pPr>
                  <a:defRPr sz="2000">
                    <a:solidFill>
                      <a:srgbClr val="FFFFFF"/>
                    </a:solidFill>
                  </a:defRPr>
                </a:pPr>
                <a:endParaRPr lang="en-US"/>
              </a:p>
            </c:txPr>
            <c:showVal val="1"/>
          </c:dLbls>
          <c:cat>
            <c:strRef>
              <c:f>Sheet1!$A$2:$A$4</c:f>
              <c:strCache>
                <c:ptCount val="3"/>
                <c:pt idx="0">
                  <c:v>Share of Total Pre-Tax Income</c:v>
                </c:pt>
                <c:pt idx="2">
                  <c:v>Share of Total Federal Taxes</c:v>
                </c:pt>
              </c:strCache>
            </c:strRef>
          </c:cat>
          <c:val>
            <c:numRef>
              <c:f>Sheet1!$E$2:$E$4</c:f>
              <c:numCache>
                <c:formatCode>General</c:formatCode>
                <c:ptCount val="3"/>
                <c:pt idx="0" formatCode="0">
                  <c:v>19.795741877032704</c:v>
                </c:pt>
                <c:pt idx="2" formatCode="0">
                  <c:v>16.900000000000002</c:v>
                </c:pt>
              </c:numCache>
            </c:numRef>
          </c:val>
        </c:ser>
        <c:ser>
          <c:idx val="4"/>
          <c:order val="4"/>
          <c:tx>
            <c:strRef>
              <c:f>Sheet1!$F$1</c:f>
              <c:strCache>
                <c:ptCount val="1"/>
                <c:pt idx="0">
                  <c:v>Top Quintile     $67,400+</c:v>
                </c:pt>
              </c:strCache>
            </c:strRef>
          </c:tx>
          <c:spPr>
            <a:solidFill>
              <a:srgbClr val="FF0000"/>
            </a:solidFill>
            <a:ln w="12700">
              <a:solidFill>
                <a:schemeClr val="bg1"/>
              </a:solidFill>
            </a:ln>
          </c:spPr>
          <c:dLbls>
            <c:dLbl>
              <c:idx val="0"/>
              <c:tx>
                <c:rich>
                  <a:bodyPr/>
                  <a:lstStyle/>
                  <a:p>
                    <a:r>
                      <a:rPr lang="en-US" smtClean="0"/>
                      <a:t>55%</a:t>
                    </a:r>
                    <a:endParaRPr lang="en-US"/>
                  </a:p>
                </c:rich>
              </c:tx>
              <c:showVal val="1"/>
            </c:dLbl>
            <c:dLbl>
              <c:idx val="2"/>
              <c:tx>
                <c:rich>
                  <a:bodyPr/>
                  <a:lstStyle/>
                  <a:p>
                    <a:r>
                      <a:rPr lang="en-US" smtClean="0"/>
                      <a:t>69%</a:t>
                    </a:r>
                    <a:endParaRPr lang="en-US"/>
                  </a:p>
                </c:rich>
              </c:tx>
              <c:showVal val="1"/>
            </c:dLbl>
            <c:txPr>
              <a:bodyPr/>
              <a:lstStyle/>
              <a:p>
                <a:pPr>
                  <a:defRPr>
                    <a:solidFill>
                      <a:schemeClr val="bg1"/>
                    </a:solidFill>
                  </a:defRPr>
                </a:pPr>
                <a:endParaRPr lang="en-US"/>
              </a:p>
            </c:txPr>
            <c:showVal val="1"/>
          </c:dLbls>
          <c:cat>
            <c:strRef>
              <c:f>Sheet1!$A$2:$A$4</c:f>
              <c:strCache>
                <c:ptCount val="3"/>
                <c:pt idx="0">
                  <c:v>Share of Total Pre-Tax Income</c:v>
                </c:pt>
                <c:pt idx="2">
                  <c:v>Share of Total Federal Taxes</c:v>
                </c:pt>
              </c:strCache>
            </c:strRef>
          </c:cat>
          <c:val>
            <c:numRef>
              <c:f>Sheet1!$F$2:$F$4</c:f>
              <c:numCache>
                <c:formatCode>General</c:formatCode>
                <c:ptCount val="3"/>
                <c:pt idx="0" formatCode="0">
                  <c:v>55.114689288802744</c:v>
                </c:pt>
                <c:pt idx="2" formatCode="0">
                  <c:v>68.8</c:v>
                </c:pt>
              </c:numCache>
            </c:numRef>
          </c:val>
        </c:ser>
        <c:dLbls>
          <c:showVal val="1"/>
        </c:dLbls>
        <c:gapWidth val="40"/>
        <c:overlap val="100"/>
        <c:axId val="84578304"/>
        <c:axId val="84579840"/>
      </c:barChart>
      <c:catAx>
        <c:axId val="84578304"/>
        <c:scaling>
          <c:orientation val="minMax"/>
        </c:scaling>
        <c:axPos val="b"/>
        <c:tickLblPos val="nextTo"/>
        <c:txPr>
          <a:bodyPr/>
          <a:lstStyle/>
          <a:p>
            <a:pPr>
              <a:defRPr sz="1600" b="1"/>
            </a:pPr>
            <a:endParaRPr lang="en-US"/>
          </a:p>
        </c:txPr>
        <c:crossAx val="84579840"/>
        <c:crosses val="autoZero"/>
        <c:auto val="1"/>
        <c:lblAlgn val="ctr"/>
        <c:lblOffset val="0"/>
        <c:tickLblSkip val="1"/>
        <c:tickMarkSkip val="1"/>
      </c:catAx>
      <c:valAx>
        <c:axId val="84579840"/>
        <c:scaling>
          <c:orientation val="minMax"/>
          <c:max val="100"/>
        </c:scaling>
        <c:axPos val="l"/>
        <c:majorGridlines/>
        <c:title>
          <c:tx>
            <c:rich>
              <a:bodyPr/>
              <a:lstStyle/>
              <a:p>
                <a:pPr>
                  <a:defRPr/>
                </a:pPr>
                <a:r>
                  <a:rPr lang="en-US" dirty="0"/>
                  <a:t>Percent</a:t>
                </a:r>
              </a:p>
            </c:rich>
          </c:tx>
        </c:title>
        <c:numFmt formatCode="0" sourceLinked="1"/>
        <c:tickLblPos val="nextTo"/>
        <c:crossAx val="84578304"/>
        <c:crosses val="autoZero"/>
        <c:crossBetween val="between"/>
      </c:valAx>
    </c:plotArea>
    <c:legend>
      <c:legendPos val="r"/>
      <c:layout>
        <c:manualLayout>
          <c:xMode val="edge"/>
          <c:yMode val="edge"/>
          <c:x val="0.78618375747974201"/>
          <c:y val="0.23815143102628444"/>
          <c:w val="0.2079669375789972"/>
          <c:h val="0.58445380603804198"/>
        </c:manualLayout>
      </c:layout>
      <c:spPr>
        <a:ln w="15875" cap="flat" cmpd="sng" algn="ctr">
          <a:solidFill>
            <a:srgbClr val="17375E"/>
          </a:solidFill>
          <a:prstDash val="solid"/>
          <a:round/>
          <a:headEnd type="none" w="med" len="med"/>
          <a:tailEnd type="none" w="med" len="med"/>
        </a:ln>
      </c:spPr>
      <c:txPr>
        <a:bodyPr/>
        <a:lstStyle/>
        <a:p>
          <a:pPr>
            <a:defRPr sz="1400"/>
          </a:pPr>
          <a:endParaRPr lang="en-US"/>
        </a:p>
      </c:txPr>
    </c:legend>
    <c:plotVisOnly val="1"/>
  </c:chart>
  <c:spPr>
    <a:ln>
      <a:solidFill>
        <a:schemeClr val="tx2">
          <a:lumMod val="75000"/>
        </a:schemeClr>
      </a:solidFill>
    </a:ln>
  </c:spPr>
  <c:txPr>
    <a:bodyPr/>
    <a:lstStyle/>
    <a:p>
      <a:pPr>
        <a:defRPr sz="1800"/>
      </a:pPr>
      <a:endParaRPr lang="en-US"/>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7232815613107981E-2"/>
          <c:y val="2.7004562526902046E-2"/>
          <c:w val="0.87351138062284051"/>
          <c:h val="0.61109963260926592"/>
        </c:manualLayout>
      </c:layout>
      <c:barChart>
        <c:barDir val="col"/>
        <c:grouping val="clustered"/>
        <c:ser>
          <c:idx val="0"/>
          <c:order val="0"/>
          <c:tx>
            <c:strRef>
              <c:f>Sheet1!$B$1</c:f>
              <c:strCache>
                <c:ptCount val="1"/>
                <c:pt idx="0">
                  <c:v>Median Effective Individual Income Tax Rates</c:v>
                </c:pt>
              </c:strCache>
            </c:strRef>
          </c:tx>
          <c:spPr>
            <a:solidFill>
              <a:srgbClr val="003263">
                <a:lumMod val="90000"/>
                <a:lumOff val="10000"/>
              </a:srgbClr>
            </a:solidFill>
          </c:spPr>
          <c:dLbls>
            <c:dLbl>
              <c:idx val="0"/>
              <c:tx>
                <c:rich>
                  <a:bodyPr/>
                  <a:lstStyle/>
                  <a:p>
                    <a:r>
                      <a:rPr lang="en-US"/>
                      <a:t>-</a:t>
                    </a:r>
                    <a:r>
                      <a:rPr lang="en-US" smtClean="0"/>
                      <a:t>4.2%</a:t>
                    </a:r>
                    <a:endParaRPr lang="en-US" dirty="0"/>
                  </a:p>
                </c:rich>
              </c:tx>
              <c:showVal val="1"/>
            </c:dLbl>
            <c:dLbl>
              <c:idx val="1"/>
              <c:tx>
                <c:rich>
                  <a:bodyPr/>
                  <a:lstStyle/>
                  <a:p>
                    <a:r>
                      <a:rPr lang="en-US" smtClean="0"/>
                      <a:t>0%</a:t>
                    </a:r>
                    <a:endParaRPr lang="en-US"/>
                  </a:p>
                </c:rich>
              </c:tx>
              <c:showVal val="1"/>
            </c:dLbl>
            <c:dLbl>
              <c:idx val="2"/>
              <c:tx>
                <c:rich>
                  <a:bodyPr/>
                  <a:lstStyle/>
                  <a:p>
                    <a:r>
                      <a:rPr lang="en-US" smtClean="0"/>
                      <a:t>3.2%</a:t>
                    </a:r>
                    <a:endParaRPr lang="en-US" dirty="0"/>
                  </a:p>
                </c:rich>
              </c:tx>
              <c:showVal val="1"/>
            </c:dLbl>
            <c:dLbl>
              <c:idx val="3"/>
              <c:tx>
                <c:rich>
                  <a:bodyPr/>
                  <a:lstStyle/>
                  <a:p>
                    <a:r>
                      <a:rPr lang="en-US" smtClean="0"/>
                      <a:t>6.4%</a:t>
                    </a:r>
                    <a:endParaRPr lang="en-US" dirty="0"/>
                  </a:p>
                </c:rich>
              </c:tx>
              <c:showVal val="1"/>
            </c:dLbl>
            <c:dLbl>
              <c:idx val="4"/>
              <c:tx>
                <c:rich>
                  <a:bodyPr/>
                  <a:lstStyle/>
                  <a:p>
                    <a:r>
                      <a:rPr lang="en-US" smtClean="0"/>
                      <a:t>10.8%</a:t>
                    </a:r>
                    <a:endParaRPr lang="en-US"/>
                  </a:p>
                </c:rich>
              </c:tx>
              <c:showVal val="1"/>
            </c:dLbl>
            <c:dLbl>
              <c:idx val="5"/>
              <c:tx>
                <c:rich>
                  <a:bodyPr/>
                  <a:lstStyle/>
                  <a:p>
                    <a:r>
                      <a:rPr lang="en-US" smtClean="0"/>
                      <a:t>18.8%</a:t>
                    </a:r>
                    <a:endParaRPr lang="en-US" dirty="0"/>
                  </a:p>
                </c:rich>
              </c:tx>
              <c:showVal val="1"/>
            </c:dLbl>
            <c:showVal val="1"/>
          </c:dLbls>
          <c:cat>
            <c:strRef>
              <c:f>Sheet1!$A$2:$A$7</c:f>
              <c:strCache>
                <c:ptCount val="6"/>
                <c:pt idx="0">
                  <c:v>Lowest Quintile &lt;$17,800</c:v>
                </c:pt>
                <c:pt idx="1">
                  <c:v>Second Quintile $17,800- $34,800</c:v>
                </c:pt>
                <c:pt idx="2">
                  <c:v>Middle Quintile $34,800- $63,400</c:v>
                </c:pt>
                <c:pt idx="3">
                  <c:v>Fourth Quintile $63,400- $104,200</c:v>
                </c:pt>
                <c:pt idx="4">
                  <c:v>Top Quintile $104,200+</c:v>
                </c:pt>
                <c:pt idx="5">
                  <c:v>Top 1% $532,500+</c:v>
                </c:pt>
              </c:strCache>
            </c:strRef>
          </c:cat>
          <c:val>
            <c:numRef>
              <c:f>Sheet1!$B$2:$B$7</c:f>
              <c:numCache>
                <c:formatCode>General</c:formatCode>
                <c:ptCount val="6"/>
                <c:pt idx="0">
                  <c:v>-4.2</c:v>
                </c:pt>
                <c:pt idx="1">
                  <c:v>0</c:v>
                </c:pt>
                <c:pt idx="2">
                  <c:v>3.2</c:v>
                </c:pt>
                <c:pt idx="3">
                  <c:v>6.4</c:v>
                </c:pt>
                <c:pt idx="4">
                  <c:v>10.8</c:v>
                </c:pt>
                <c:pt idx="5">
                  <c:v>18.8</c:v>
                </c:pt>
              </c:numCache>
            </c:numRef>
          </c:val>
        </c:ser>
        <c:dLbls>
          <c:showVal val="1"/>
        </c:dLbls>
        <c:axId val="84801408"/>
        <c:axId val="84802944"/>
      </c:barChart>
      <c:catAx>
        <c:axId val="84801408"/>
        <c:scaling>
          <c:orientation val="minMax"/>
        </c:scaling>
        <c:axPos val="b"/>
        <c:tickLblPos val="low"/>
        <c:txPr>
          <a:bodyPr rot="0" vert="horz" anchor="t" anchorCtr="1"/>
          <a:lstStyle/>
          <a:p>
            <a:pPr>
              <a:defRPr sz="1500"/>
            </a:pPr>
            <a:endParaRPr lang="en-US"/>
          </a:p>
        </c:txPr>
        <c:crossAx val="84802944"/>
        <c:crossesAt val="0"/>
        <c:lblAlgn val="ctr"/>
        <c:lblOffset val="100"/>
        <c:tickLblSkip val="1"/>
      </c:catAx>
      <c:valAx>
        <c:axId val="84802944"/>
        <c:scaling>
          <c:orientation val="minMax"/>
        </c:scaling>
        <c:axPos val="l"/>
        <c:majorGridlines/>
        <c:title>
          <c:tx>
            <c:rich>
              <a:bodyPr rot="-5400000" vert="horz"/>
              <a:lstStyle/>
              <a:p>
                <a:pPr>
                  <a:defRPr/>
                </a:pPr>
                <a:r>
                  <a:rPr lang="en-US" dirty="0" smtClean="0"/>
                  <a:t>Percentage of Total Income</a:t>
                </a:r>
                <a:endParaRPr lang="en-US" dirty="0"/>
              </a:p>
            </c:rich>
          </c:tx>
        </c:title>
        <c:numFmt formatCode="General" sourceLinked="1"/>
        <c:tickLblPos val="nextTo"/>
        <c:crossAx val="84801408"/>
        <c:crosses val="autoZero"/>
        <c:crossBetween val="between"/>
      </c:valAx>
    </c:plotArea>
    <c:plotVisOnly val="1"/>
  </c:chart>
  <c:spPr>
    <a:ln>
      <a:solidFill>
        <a:schemeClr val="accent1"/>
      </a:solidFill>
    </a:ln>
  </c:spPr>
  <c:txPr>
    <a:bodyPr/>
    <a:lstStyle/>
    <a:p>
      <a:pPr>
        <a:defRPr sz="1800"/>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343321464384321"/>
          <c:y val="6.4276476694432497E-2"/>
          <c:w val="0.71719335943933904"/>
          <c:h val="0.72911043752274562"/>
        </c:manualLayout>
      </c:layout>
      <c:barChart>
        <c:barDir val="col"/>
        <c:grouping val="clustered"/>
        <c:ser>
          <c:idx val="0"/>
          <c:order val="0"/>
          <c:tx>
            <c:strRef>
              <c:f>Sheet1!$B$1</c:f>
              <c:strCache>
                <c:ptCount val="1"/>
                <c:pt idx="0">
                  <c:v>Series 1</c:v>
                </c:pt>
              </c:strCache>
            </c:strRef>
          </c:tx>
          <c:spPr>
            <a:solidFill>
              <a:srgbClr val="C00000"/>
            </a:solidFill>
            <a:ln w="19050">
              <a:solidFill>
                <a:schemeClr val="accent2">
                  <a:lumMod val="50000"/>
                </a:schemeClr>
              </a:solidFill>
            </a:ln>
          </c:spPr>
          <c:cat>
            <c:strRef>
              <c:f>Sheet1!$A$2:$A$62</c:f>
              <c:strCach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 (Q1)</c:v>
                </c:pt>
              </c:strCache>
            </c:strRef>
          </c:cat>
          <c:val>
            <c:numRef>
              <c:f>Sheet1!$B$2:$B$62</c:f>
              <c:numCache>
                <c:formatCode>General</c:formatCode>
                <c:ptCount val="61"/>
                <c:pt idx="0">
                  <c:v>34.697762970014281</c:v>
                </c:pt>
                <c:pt idx="1">
                  <c:v>35.411255411255091</c:v>
                </c:pt>
                <c:pt idx="2" formatCode="#,##0.00">
                  <c:v>38.610197368421062</c:v>
                </c:pt>
                <c:pt idx="3" formatCode="#,##0.00">
                  <c:v>41.060371517027868</c:v>
                </c:pt>
                <c:pt idx="4" formatCode="#,##0.00">
                  <c:v>44.452858765618807</c:v>
                </c:pt>
                <c:pt idx="5" formatCode="#,##0.00">
                  <c:v>48.746026139173431</c:v>
                </c:pt>
                <c:pt idx="6" formatCode="#,##0.00">
                  <c:v>50.478705843512763</c:v>
                </c:pt>
                <c:pt idx="7" formatCode="#,##0.00">
                  <c:v>51.704723177979361</c:v>
                </c:pt>
                <c:pt idx="8" formatCode="#,##0.00">
                  <c:v>53.299031476997584</c:v>
                </c:pt>
                <c:pt idx="9" formatCode="#,##0.00">
                  <c:v>56.583833190516984</c:v>
                </c:pt>
                <c:pt idx="10" formatCode="#,##0.00">
                  <c:v>59.036144578312992</c:v>
                </c:pt>
                <c:pt idx="11" formatCode="#,##0.00">
                  <c:v>60.875262054507324</c:v>
                </c:pt>
                <c:pt idx="12" formatCode="#,##0.00">
                  <c:v>62.805631020004952</c:v>
                </c:pt>
                <c:pt idx="13" formatCode="#,##0.00">
                  <c:v>66.164705882352919</c:v>
                </c:pt>
                <c:pt idx="14" formatCode="#,##0.00">
                  <c:v>67.120917153362825</c:v>
                </c:pt>
                <c:pt idx="15" formatCode="#,##0.00">
                  <c:v>68.039373242265953</c:v>
                </c:pt>
                <c:pt idx="16" formatCode="#,##0.00">
                  <c:v>67.212504652028287</c:v>
                </c:pt>
                <c:pt idx="17" formatCode="#,##0.00">
                  <c:v>66.145018257693494</c:v>
                </c:pt>
                <c:pt idx="18" formatCode="#,##0.00">
                  <c:v>66.079718264767081</c:v>
                </c:pt>
                <c:pt idx="19" formatCode="#,##0.00">
                  <c:v>65.701988720688618</c:v>
                </c:pt>
                <c:pt idx="20" formatCode="#,##0.00">
                  <c:v>62.148198504419</c:v>
                </c:pt>
                <c:pt idx="21" formatCode="#,##0.00">
                  <c:v>62.315947092587976</c:v>
                </c:pt>
                <c:pt idx="22" formatCode="#,##0.00">
                  <c:v>63.912543153049214</c:v>
                </c:pt>
                <c:pt idx="23" formatCode="#,##0.00">
                  <c:v>63.889172886207952</c:v>
                </c:pt>
                <c:pt idx="24" formatCode="#,##0.00">
                  <c:v>63.478585425025656</c:v>
                </c:pt>
                <c:pt idx="25" formatCode="#,##0.00">
                  <c:v>61.846205676745285</c:v>
                </c:pt>
                <c:pt idx="26" formatCode="#,##0.00">
                  <c:v>62.881056592182944</c:v>
                </c:pt>
                <c:pt idx="27" formatCode="#,##0.00">
                  <c:v>65.972125435540093</c:v>
                </c:pt>
                <c:pt idx="28" formatCode="#,##0.00">
                  <c:v>68.77371990294283</c:v>
                </c:pt>
                <c:pt idx="29" formatCode="#,##0.00">
                  <c:v>71.254676419677267</c:v>
                </c:pt>
                <c:pt idx="30" formatCode="#,##0.00">
                  <c:v>69.70589703899735</c:v>
                </c:pt>
                <c:pt idx="31" formatCode="#,##0.00">
                  <c:v>67.37293817889109</c:v>
                </c:pt>
                <c:pt idx="32" formatCode="#,##0.00">
                  <c:v>65.337588593690896</c:v>
                </c:pt>
                <c:pt idx="33" formatCode="#,##0.00">
                  <c:v>66.620509269943867</c:v>
                </c:pt>
                <c:pt idx="34" formatCode="#,##0.00">
                  <c:v>67.207331834687068</c:v>
                </c:pt>
                <c:pt idx="35" formatCode="#,##0.00">
                  <c:v>73.97135712661894</c:v>
                </c:pt>
                <c:pt idx="36" formatCode="#,##0.00">
                  <c:v>77.859948447280715</c:v>
                </c:pt>
                <c:pt idx="37" formatCode="#,##0.00">
                  <c:v>80.199691438884358</c:v>
                </c:pt>
                <c:pt idx="38" formatCode="#,##0.00">
                  <c:v>81.678877170382222</c:v>
                </c:pt>
                <c:pt idx="39" formatCode="#,##0.00">
                  <c:v>83.153780628350859</c:v>
                </c:pt>
                <c:pt idx="40" formatCode="#,##0.00">
                  <c:v>84.177244945933296</c:v>
                </c:pt>
                <c:pt idx="41" formatCode="#,##0.00">
                  <c:v>84.809557020405379</c:v>
                </c:pt>
                <c:pt idx="42" formatCode="#,##0.00">
                  <c:v>83.822070217660922</c:v>
                </c:pt>
                <c:pt idx="43" formatCode="#,##0.00">
                  <c:v>85.547382964889451</c:v>
                </c:pt>
                <c:pt idx="44" formatCode="#,##0.00">
                  <c:v>87.413922805393227</c:v>
                </c:pt>
                <c:pt idx="45" formatCode="#,##0.00">
                  <c:v>88.715411398204139</c:v>
                </c:pt>
                <c:pt idx="46" formatCode="#,##0.00">
                  <c:v>89.88471421626501</c:v>
                </c:pt>
                <c:pt idx="47" formatCode="#,##0.00">
                  <c:v>90.172192407729653</c:v>
                </c:pt>
                <c:pt idx="48" formatCode="#,##0.00">
                  <c:v>90.836910861838163</c:v>
                </c:pt>
                <c:pt idx="49" formatCode="#,##0.00">
                  <c:v>94.013199476724509</c:v>
                </c:pt>
                <c:pt idx="50" formatCode="#,##0.00">
                  <c:v>95.361120209629874</c:v>
                </c:pt>
                <c:pt idx="51" formatCode="#,##0.00">
                  <c:v>100.14120415767799</c:v>
                </c:pt>
                <c:pt idx="52" formatCode="#,##0.00">
                  <c:v>105.92531555488904</c:v>
                </c:pt>
                <c:pt idx="53" formatCode="#,##0.00">
                  <c:v>113.24452720284611</c:v>
                </c:pt>
                <c:pt idx="54" formatCode="#,##0.00">
                  <c:v>118.66380183139408</c:v>
                </c:pt>
                <c:pt idx="55" formatCode="#,##0.00">
                  <c:v>126.57669796169144</c:v>
                </c:pt>
                <c:pt idx="56" formatCode="#,##0.00">
                  <c:v>130.39422330244071</c:v>
                </c:pt>
                <c:pt idx="57" formatCode="#,##0.00">
                  <c:v>132.67295325431698</c:v>
                </c:pt>
                <c:pt idx="58" formatCode="#,##0.00">
                  <c:v>128.10001480604078</c:v>
                </c:pt>
                <c:pt idx="59" formatCode="#,##0.00">
                  <c:v>124.59216106546491</c:v>
                </c:pt>
                <c:pt idx="60" formatCode="#,##0.00">
                  <c:v>121.69449977018539</c:v>
                </c:pt>
              </c:numCache>
            </c:numRef>
          </c:val>
        </c:ser>
        <c:gapWidth val="130"/>
        <c:axId val="84491648"/>
        <c:axId val="84497536"/>
      </c:barChart>
      <c:catAx>
        <c:axId val="84491648"/>
        <c:scaling>
          <c:orientation val="minMax"/>
        </c:scaling>
        <c:axPos val="b"/>
        <c:numFmt formatCode="General" sourceLinked="1"/>
        <c:tickLblPos val="nextTo"/>
        <c:txPr>
          <a:bodyPr/>
          <a:lstStyle/>
          <a:p>
            <a:pPr>
              <a:defRPr sz="1600" b="1"/>
            </a:pPr>
            <a:endParaRPr lang="en-US"/>
          </a:p>
        </c:txPr>
        <c:crossAx val="84497536"/>
        <c:crosses val="autoZero"/>
        <c:auto val="1"/>
        <c:lblAlgn val="ctr"/>
        <c:lblOffset val="100"/>
        <c:tickLblSkip val="10"/>
        <c:tickMarkSkip val="10"/>
      </c:catAx>
      <c:valAx>
        <c:axId val="84497536"/>
        <c:scaling>
          <c:orientation val="minMax"/>
        </c:scaling>
        <c:axPos val="l"/>
        <c:majorGridlines/>
        <c:title>
          <c:tx>
            <c:rich>
              <a:bodyPr rot="-5400000" vert="horz"/>
              <a:lstStyle/>
              <a:p>
                <a:pPr>
                  <a:defRPr/>
                </a:pPr>
                <a:r>
                  <a:rPr lang="en-US" dirty="0" smtClean="0"/>
                  <a:t>Household</a:t>
                </a:r>
                <a:r>
                  <a:rPr lang="en-US" baseline="0" dirty="0" smtClean="0"/>
                  <a:t> Debt as a Percentage of Disposable Income</a:t>
                </a:r>
                <a:endParaRPr lang="en-US" dirty="0"/>
              </a:p>
            </c:rich>
          </c:tx>
          <c:layout>
            <c:manualLayout>
              <c:xMode val="edge"/>
              <c:yMode val="edge"/>
              <c:x val="1.4627901882023602E-3"/>
              <c:y val="9.6310707142313809E-2"/>
            </c:manualLayout>
          </c:layout>
        </c:title>
        <c:numFmt formatCode="#,##0" sourceLinked="0"/>
        <c:tickLblPos val="nextTo"/>
        <c:txPr>
          <a:bodyPr/>
          <a:lstStyle/>
          <a:p>
            <a:pPr>
              <a:defRPr b="1"/>
            </a:pPr>
            <a:endParaRPr lang="en-US"/>
          </a:p>
        </c:txPr>
        <c:crossAx val="84491648"/>
        <c:crosses val="autoZero"/>
        <c:crossBetween val="between"/>
      </c:valAx>
    </c:plotArea>
    <c:plotVisOnly val="1"/>
  </c:chart>
  <c:spPr>
    <a:ln>
      <a:solidFill>
        <a:srgbClr val="003263"/>
      </a:solidFill>
    </a:ln>
  </c:spPr>
  <c:txPr>
    <a:bodyPr/>
    <a:lstStyle/>
    <a:p>
      <a:pPr>
        <a:defRPr sz="18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8808604806752"/>
          <c:y val="5.8891555233659715E-2"/>
          <c:w val="0.84675351242862884"/>
          <c:h val="0.72882416083632551"/>
        </c:manualLayout>
      </c:layout>
      <c:barChart>
        <c:barDir val="col"/>
        <c:grouping val="clustered"/>
        <c:ser>
          <c:idx val="0"/>
          <c:order val="0"/>
          <c:tx>
            <c:strRef>
              <c:f>Sheet1!$B$1</c:f>
              <c:strCache>
                <c:ptCount val="1"/>
                <c:pt idx="0">
                  <c:v>Personal Savings as a Percentage of Disposable Income</c:v>
                </c:pt>
              </c:strCache>
            </c:strRef>
          </c:tx>
          <c:spPr>
            <a:solidFill>
              <a:schemeClr val="tx2">
                <a:lumMod val="75000"/>
              </a:schemeClr>
            </a:solidFill>
            <a:ln w="38100"/>
          </c:spPr>
          <c:dPt>
            <c:idx val="2"/>
            <c:spPr>
              <a:solidFill>
                <a:srgbClr val="C00000"/>
              </a:solidFill>
              <a:ln w="38100">
                <a:noFill/>
              </a:ln>
            </c:spPr>
          </c:dPt>
          <c:dPt>
            <c:idx val="3"/>
            <c:spPr>
              <a:solidFill>
                <a:srgbClr val="C00000"/>
              </a:solidFill>
              <a:ln w="38100"/>
            </c:spPr>
          </c:dPt>
          <c:cat>
            <c:numRef>
              <c:f>Sheet1!$A$2:$A$81</c:f>
              <c:numCache>
                <c:formatCode>General</c:formatCode>
                <c:ptCount val="80"/>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numCache>
            </c:numRef>
          </c:cat>
          <c:val>
            <c:numRef>
              <c:f>Sheet1!$B$2:$B$81</c:f>
              <c:numCache>
                <c:formatCode>General</c:formatCode>
                <c:ptCount val="80"/>
                <c:pt idx="0">
                  <c:v>4</c:v>
                </c:pt>
                <c:pt idx="1">
                  <c:v>3.7</c:v>
                </c:pt>
                <c:pt idx="2">
                  <c:v>-1.1000000000000001</c:v>
                </c:pt>
                <c:pt idx="3">
                  <c:v>-1.7</c:v>
                </c:pt>
                <c:pt idx="4">
                  <c:v>0.9</c:v>
                </c:pt>
                <c:pt idx="5">
                  <c:v>4.2</c:v>
                </c:pt>
                <c:pt idx="6">
                  <c:v>6.2</c:v>
                </c:pt>
                <c:pt idx="7">
                  <c:v>5.9</c:v>
                </c:pt>
                <c:pt idx="8">
                  <c:v>1.9000000000000001</c:v>
                </c:pt>
                <c:pt idx="9">
                  <c:v>4.4000000000000004</c:v>
                </c:pt>
                <c:pt idx="10">
                  <c:v>5.7</c:v>
                </c:pt>
                <c:pt idx="11">
                  <c:v>12.2</c:v>
                </c:pt>
                <c:pt idx="12">
                  <c:v>24.1</c:v>
                </c:pt>
                <c:pt idx="13">
                  <c:v>25.5</c:v>
                </c:pt>
                <c:pt idx="14">
                  <c:v>26</c:v>
                </c:pt>
                <c:pt idx="15">
                  <c:v>20.399999999999999</c:v>
                </c:pt>
                <c:pt idx="16">
                  <c:v>9.6</c:v>
                </c:pt>
                <c:pt idx="17">
                  <c:v>4.2</c:v>
                </c:pt>
                <c:pt idx="18">
                  <c:v>6.9</c:v>
                </c:pt>
                <c:pt idx="19">
                  <c:v>4.9000000000000004</c:v>
                </c:pt>
                <c:pt idx="20">
                  <c:v>7.1</c:v>
                </c:pt>
                <c:pt idx="21">
                  <c:v>8.4</c:v>
                </c:pt>
                <c:pt idx="22">
                  <c:v>8.4</c:v>
                </c:pt>
                <c:pt idx="23">
                  <c:v>8.2000000000000011</c:v>
                </c:pt>
                <c:pt idx="24">
                  <c:v>7.5</c:v>
                </c:pt>
                <c:pt idx="25">
                  <c:v>6.9</c:v>
                </c:pt>
                <c:pt idx="26">
                  <c:v>8.5</c:v>
                </c:pt>
                <c:pt idx="27">
                  <c:v>8.4</c:v>
                </c:pt>
                <c:pt idx="28">
                  <c:v>8.5</c:v>
                </c:pt>
                <c:pt idx="29">
                  <c:v>7.5</c:v>
                </c:pt>
                <c:pt idx="30">
                  <c:v>7.2</c:v>
                </c:pt>
                <c:pt idx="31">
                  <c:v>8.4</c:v>
                </c:pt>
                <c:pt idx="32">
                  <c:v>8.3000000000000007</c:v>
                </c:pt>
                <c:pt idx="33">
                  <c:v>7.8</c:v>
                </c:pt>
                <c:pt idx="34">
                  <c:v>8.8000000000000007</c:v>
                </c:pt>
                <c:pt idx="35">
                  <c:v>8.6</c:v>
                </c:pt>
                <c:pt idx="36">
                  <c:v>8.2000000000000011</c:v>
                </c:pt>
                <c:pt idx="37">
                  <c:v>9.4</c:v>
                </c:pt>
                <c:pt idx="38">
                  <c:v>8.4</c:v>
                </c:pt>
                <c:pt idx="39">
                  <c:v>7.8</c:v>
                </c:pt>
                <c:pt idx="40">
                  <c:v>9.4</c:v>
                </c:pt>
                <c:pt idx="41">
                  <c:v>10</c:v>
                </c:pt>
                <c:pt idx="42">
                  <c:v>8.9</c:v>
                </c:pt>
                <c:pt idx="43">
                  <c:v>10.5</c:v>
                </c:pt>
                <c:pt idx="44">
                  <c:v>10.7</c:v>
                </c:pt>
                <c:pt idx="45">
                  <c:v>10.6</c:v>
                </c:pt>
                <c:pt idx="46">
                  <c:v>9.4</c:v>
                </c:pt>
                <c:pt idx="47">
                  <c:v>8.7000000000000011</c:v>
                </c:pt>
                <c:pt idx="48">
                  <c:v>8.9</c:v>
                </c:pt>
                <c:pt idx="49">
                  <c:v>8.8000000000000007</c:v>
                </c:pt>
                <c:pt idx="50">
                  <c:v>9.8000000000000007</c:v>
                </c:pt>
                <c:pt idx="51">
                  <c:v>10.6</c:v>
                </c:pt>
                <c:pt idx="52">
                  <c:v>10.9</c:v>
                </c:pt>
                <c:pt idx="53">
                  <c:v>8.7000000000000011</c:v>
                </c:pt>
                <c:pt idx="54">
                  <c:v>10.200000000000001</c:v>
                </c:pt>
                <c:pt idx="55">
                  <c:v>8.2000000000000011</c:v>
                </c:pt>
                <c:pt idx="56">
                  <c:v>7.6</c:v>
                </c:pt>
                <c:pt idx="57">
                  <c:v>6.5</c:v>
                </c:pt>
                <c:pt idx="58">
                  <c:v>6.9</c:v>
                </c:pt>
                <c:pt idx="59">
                  <c:v>6.6</c:v>
                </c:pt>
                <c:pt idx="60">
                  <c:v>6.5</c:v>
                </c:pt>
                <c:pt idx="61">
                  <c:v>7</c:v>
                </c:pt>
                <c:pt idx="62">
                  <c:v>7.3</c:v>
                </c:pt>
                <c:pt idx="63">
                  <c:v>5.8</c:v>
                </c:pt>
                <c:pt idx="64">
                  <c:v>5.2</c:v>
                </c:pt>
                <c:pt idx="65">
                  <c:v>5.2</c:v>
                </c:pt>
                <c:pt idx="66">
                  <c:v>4.9000000000000004</c:v>
                </c:pt>
                <c:pt idx="67">
                  <c:v>4.5999999999999996</c:v>
                </c:pt>
                <c:pt idx="68">
                  <c:v>5.3</c:v>
                </c:pt>
                <c:pt idx="69">
                  <c:v>3.1</c:v>
                </c:pt>
                <c:pt idx="70">
                  <c:v>2.9</c:v>
                </c:pt>
                <c:pt idx="71">
                  <c:v>2.7</c:v>
                </c:pt>
                <c:pt idx="72">
                  <c:v>3.5</c:v>
                </c:pt>
                <c:pt idx="73">
                  <c:v>3.5</c:v>
                </c:pt>
                <c:pt idx="74">
                  <c:v>3.4</c:v>
                </c:pt>
                <c:pt idx="75">
                  <c:v>1.4</c:v>
                </c:pt>
                <c:pt idx="76">
                  <c:v>2.4</c:v>
                </c:pt>
                <c:pt idx="77">
                  <c:v>1.7</c:v>
                </c:pt>
                <c:pt idx="78">
                  <c:v>2.7</c:v>
                </c:pt>
                <c:pt idx="79">
                  <c:v>4.3</c:v>
                </c:pt>
              </c:numCache>
            </c:numRef>
          </c:val>
        </c:ser>
        <c:gapWidth val="18"/>
        <c:axId val="85219200"/>
        <c:axId val="85220736"/>
      </c:barChart>
      <c:catAx>
        <c:axId val="85219200"/>
        <c:scaling>
          <c:orientation val="minMax"/>
        </c:scaling>
        <c:axPos val="b"/>
        <c:numFmt formatCode="General" sourceLinked="1"/>
        <c:tickLblPos val="low"/>
        <c:txPr>
          <a:bodyPr/>
          <a:lstStyle/>
          <a:p>
            <a:pPr>
              <a:defRPr b="1"/>
            </a:pPr>
            <a:endParaRPr lang="en-US"/>
          </a:p>
        </c:txPr>
        <c:crossAx val="85220736"/>
        <c:crosses val="autoZero"/>
        <c:auto val="1"/>
        <c:lblAlgn val="ctr"/>
        <c:lblOffset val="100"/>
        <c:tickLblSkip val="10"/>
        <c:tickMarkSkip val="10"/>
      </c:catAx>
      <c:valAx>
        <c:axId val="85220736"/>
        <c:scaling>
          <c:orientation val="minMax"/>
        </c:scaling>
        <c:axPos val="l"/>
        <c:majorGridlines/>
        <c:title>
          <c:tx>
            <c:rich>
              <a:bodyPr rot="-5400000" vert="horz"/>
              <a:lstStyle/>
              <a:p>
                <a:pPr>
                  <a:defRPr/>
                </a:pPr>
                <a:r>
                  <a:rPr lang="en-US" dirty="0" smtClean="0"/>
                  <a:t>Percentage of Disposable Income</a:t>
                </a:r>
                <a:endParaRPr lang="en-US" dirty="0"/>
              </a:p>
            </c:rich>
          </c:tx>
        </c:title>
        <c:numFmt formatCode="General" sourceLinked="1"/>
        <c:tickLblPos val="nextTo"/>
        <c:txPr>
          <a:bodyPr/>
          <a:lstStyle/>
          <a:p>
            <a:pPr>
              <a:defRPr b="1"/>
            </a:pPr>
            <a:endParaRPr lang="en-US"/>
          </a:p>
        </c:txPr>
        <c:crossAx val="85219200"/>
        <c:crosses val="autoZero"/>
        <c:crossBetween val="between"/>
      </c:valAx>
    </c:plotArea>
    <c:plotVisOnly val="1"/>
  </c:chart>
  <c:spPr>
    <a:ln>
      <a:solidFill>
        <a:srgbClr val="0B243E"/>
      </a:solidFill>
    </a:ln>
  </c:spPr>
  <c:txPr>
    <a:bodyPr/>
    <a:lstStyle/>
    <a:p>
      <a:pPr>
        <a:defRPr sz="18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134142467471301"/>
          <c:y val="8.0947058412880205E-2"/>
          <c:w val="0.81026033288497501"/>
          <c:h val="0.70106186947870563"/>
        </c:manualLayout>
      </c:layout>
      <c:barChart>
        <c:barDir val="col"/>
        <c:grouping val="clustered"/>
        <c:ser>
          <c:idx val="0"/>
          <c:order val="0"/>
          <c:tx>
            <c:strRef>
              <c:f>Sheet1!$B$1</c:f>
              <c:strCache>
                <c:ptCount val="1"/>
                <c:pt idx="0">
                  <c:v>Net National Savings as a Percentage of GDP</c:v>
                </c:pt>
              </c:strCache>
            </c:strRef>
          </c:tx>
          <c:dPt>
            <c:idx val="1"/>
            <c:spPr>
              <a:solidFill>
                <a:srgbClr val="FF0000"/>
              </a:solidFill>
            </c:spPr>
          </c:dPt>
          <c:dPt>
            <c:idx val="2"/>
            <c:spPr>
              <a:solidFill>
                <a:srgbClr val="C00000"/>
              </a:solidFill>
            </c:spPr>
          </c:dPt>
          <c:dPt>
            <c:idx val="3"/>
            <c:spPr>
              <a:solidFill>
                <a:srgbClr val="C00000"/>
              </a:solidFill>
            </c:spPr>
          </c:dPt>
          <c:dPt>
            <c:idx val="4"/>
            <c:spPr>
              <a:solidFill>
                <a:srgbClr val="C00000"/>
              </a:solidFill>
            </c:spPr>
          </c:dPt>
          <c:dPt>
            <c:idx val="79"/>
            <c:spPr>
              <a:solidFill>
                <a:srgbClr val="C00000"/>
              </a:solidFill>
            </c:spPr>
          </c:dPt>
          <c:dLbls>
            <c:dLbl>
              <c:idx val="2"/>
              <c:layout>
                <c:manualLayout>
                  <c:x val="1.7553482258428305E-2"/>
                  <c:y val="2.4360755517130002E-3"/>
                </c:manualLayout>
              </c:layout>
              <c:tx>
                <c:rich>
                  <a:bodyPr/>
                  <a:lstStyle/>
                  <a:p>
                    <a:r>
                      <a:rPr lang="en-US" b="1" dirty="0">
                        <a:solidFill>
                          <a:srgbClr val="FF0000"/>
                        </a:solidFill>
                      </a:rPr>
                      <a:t>-</a:t>
                    </a:r>
                    <a:r>
                      <a:rPr lang="en-US" b="1" dirty="0" smtClean="0">
                        <a:solidFill>
                          <a:srgbClr val="FF0000"/>
                        </a:solidFill>
                      </a:rPr>
                      <a:t>7.5%</a:t>
                    </a:r>
                    <a:endParaRPr lang="en-US" b="1" dirty="0">
                      <a:solidFill>
                        <a:srgbClr val="FF0000"/>
                      </a:solidFill>
                    </a:endParaRPr>
                  </a:p>
                </c:rich>
              </c:tx>
              <c:showVal val="1"/>
            </c:dLbl>
            <c:dLbl>
              <c:idx val="12"/>
              <c:layout>
                <c:manualLayout>
                  <c:x val="3.949533508146566E-2"/>
                  <c:y val="3.1663995716252016E-2"/>
                </c:manualLayout>
              </c:layout>
              <c:tx>
                <c:rich>
                  <a:bodyPr/>
                  <a:lstStyle/>
                  <a:p>
                    <a:pPr>
                      <a:defRPr b="1">
                        <a:solidFill>
                          <a:schemeClr val="tx1"/>
                        </a:solidFill>
                      </a:defRPr>
                    </a:pPr>
                    <a:r>
                      <a:rPr lang="en-US" b="1" dirty="0" smtClean="0">
                        <a:solidFill>
                          <a:schemeClr val="tx1"/>
                        </a:solidFill>
                      </a:rPr>
                      <a:t>16.1%</a:t>
                    </a:r>
                    <a:endParaRPr lang="en-US" b="1" dirty="0">
                      <a:solidFill>
                        <a:schemeClr val="tx1"/>
                      </a:solidFill>
                    </a:endParaRPr>
                  </a:p>
                </c:rich>
              </c:tx>
              <c:numFmt formatCode="#,##0.0" sourceLinked="0"/>
              <c:spPr/>
              <c:showVal val="1"/>
            </c:dLbl>
            <c:dLbl>
              <c:idx val="79"/>
              <c:tx>
                <c:rich>
                  <a:bodyPr/>
                  <a:lstStyle/>
                  <a:p>
                    <a:r>
                      <a:rPr lang="en-US" b="1" dirty="0">
                        <a:solidFill>
                          <a:srgbClr val="FF0000"/>
                        </a:solidFill>
                      </a:rPr>
                      <a:t>-</a:t>
                    </a:r>
                    <a:r>
                      <a:rPr lang="en-US" b="1" dirty="0" smtClean="0">
                        <a:solidFill>
                          <a:srgbClr val="FF0000"/>
                        </a:solidFill>
                      </a:rPr>
                      <a:t>2.5%</a:t>
                    </a:r>
                    <a:endParaRPr lang="en-US" b="1" dirty="0">
                      <a:solidFill>
                        <a:srgbClr val="FF0000"/>
                      </a:solidFill>
                    </a:endParaRPr>
                  </a:p>
                </c:rich>
              </c:tx>
              <c:showVal val="1"/>
            </c:dLbl>
            <c:delete val="1"/>
          </c:dLbls>
          <c:cat>
            <c:numRef>
              <c:f>Sheet1!$A$2:$A$81</c:f>
              <c:numCache>
                <c:formatCode>General</c:formatCode>
                <c:ptCount val="80"/>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numCache>
            </c:numRef>
          </c:cat>
          <c:val>
            <c:numRef>
              <c:f>Sheet1!$B$2:$B$81</c:f>
              <c:numCache>
                <c:formatCode>General</c:formatCode>
                <c:ptCount val="80"/>
                <c:pt idx="0">
                  <c:v>6.1403508771928745</c:v>
                </c:pt>
                <c:pt idx="1">
                  <c:v>-0.65359477124183263</c:v>
                </c:pt>
                <c:pt idx="2">
                  <c:v>-7.4957410562180566</c:v>
                </c:pt>
                <c:pt idx="3">
                  <c:v>-7.2695035460992656</c:v>
                </c:pt>
                <c:pt idx="4">
                  <c:v>-2.1212121212121207</c:v>
                </c:pt>
                <c:pt idx="5">
                  <c:v>2.4556616643929061</c:v>
                </c:pt>
                <c:pt idx="6">
                  <c:v>4.0572792362768446</c:v>
                </c:pt>
                <c:pt idx="7">
                  <c:v>7.8346028291621321</c:v>
                </c:pt>
                <c:pt idx="8">
                  <c:v>2.903600464576074</c:v>
                </c:pt>
                <c:pt idx="9">
                  <c:v>4.6637744034707147</c:v>
                </c:pt>
                <c:pt idx="10">
                  <c:v>8.6785009861932938</c:v>
                </c:pt>
                <c:pt idx="11">
                  <c:v>14.838200473559548</c:v>
                </c:pt>
                <c:pt idx="12">
                  <c:v>16.12106238418777</c:v>
                </c:pt>
                <c:pt idx="13">
                  <c:v>14.30010070493454</c:v>
                </c:pt>
                <c:pt idx="14">
                  <c:v>9.2811646951774183</c:v>
                </c:pt>
                <c:pt idx="15">
                  <c:v>3.9013452914798177</c:v>
                </c:pt>
                <c:pt idx="16">
                  <c:v>6.8856885688568656</c:v>
                </c:pt>
                <c:pt idx="17">
                  <c:v>8.1523965587877676</c:v>
                </c:pt>
                <c:pt idx="18">
                  <c:v>10.99962839093274</c:v>
                </c:pt>
                <c:pt idx="19">
                  <c:v>6.1377245508981746</c:v>
                </c:pt>
                <c:pt idx="20">
                  <c:v>10.452843037112824</c:v>
                </c:pt>
                <c:pt idx="21">
                  <c:v>12.172119068670799</c:v>
                </c:pt>
                <c:pt idx="22">
                  <c:v>10.577728160758998</c:v>
                </c:pt>
                <c:pt idx="23">
                  <c:v>9.6229897179014028</c:v>
                </c:pt>
                <c:pt idx="24">
                  <c:v>8.622502628811775</c:v>
                </c:pt>
                <c:pt idx="25">
                  <c:v>10.899445382204124</c:v>
                </c:pt>
                <c:pt idx="26">
                  <c:v>11.9570187471422</c:v>
                </c:pt>
                <c:pt idx="27">
                  <c:v>10.583387551507426</c:v>
                </c:pt>
                <c:pt idx="28">
                  <c:v>8.026541095890412</c:v>
                </c:pt>
                <c:pt idx="29">
                  <c:v>10.00789577575997</c:v>
                </c:pt>
                <c:pt idx="30">
                  <c:v>10.39133738601825</c:v>
                </c:pt>
                <c:pt idx="31">
                  <c:v>10.297356828193818</c:v>
                </c:pt>
                <c:pt idx="32">
                  <c:v>10.97831654430597</c:v>
                </c:pt>
                <c:pt idx="33">
                  <c:v>11.298154742634948</c:v>
                </c:pt>
                <c:pt idx="34">
                  <c:v>11.603375527426158</c:v>
                </c:pt>
                <c:pt idx="35">
                  <c:v>12.195800305937984</c:v>
                </c:pt>
                <c:pt idx="36">
                  <c:v>11.717659007236264</c:v>
                </c:pt>
                <c:pt idx="37">
                  <c:v>10.523786641037972</c:v>
                </c:pt>
                <c:pt idx="38">
                  <c:v>10.06814684546055</c:v>
                </c:pt>
                <c:pt idx="39">
                  <c:v>10.08736286062576</c:v>
                </c:pt>
                <c:pt idx="40">
                  <c:v>8.138302995280748</c:v>
                </c:pt>
                <c:pt idx="41">
                  <c:v>8.1203407880722889</c:v>
                </c:pt>
                <c:pt idx="42">
                  <c:v>8.8940948380321547</c:v>
                </c:pt>
                <c:pt idx="43">
                  <c:v>10.952759892932368</c:v>
                </c:pt>
                <c:pt idx="44">
                  <c:v>9.2097365788598768</c:v>
                </c:pt>
                <c:pt idx="45">
                  <c:v>6.5030225315991954</c:v>
                </c:pt>
                <c:pt idx="46">
                  <c:v>7.3331141072015766</c:v>
                </c:pt>
                <c:pt idx="47">
                  <c:v>8.1227525737648527</c:v>
                </c:pt>
                <c:pt idx="48">
                  <c:v>9.3687331066352773</c:v>
                </c:pt>
                <c:pt idx="49">
                  <c:v>9.1444852080243564</c:v>
                </c:pt>
                <c:pt idx="50">
                  <c:v>7.1231304472578145</c:v>
                </c:pt>
                <c:pt idx="51">
                  <c:v>8.0817449149291267</c:v>
                </c:pt>
                <c:pt idx="52">
                  <c:v>5.7758514693225154</c:v>
                </c:pt>
                <c:pt idx="53">
                  <c:v>4.280540938154247</c:v>
                </c:pt>
                <c:pt idx="54">
                  <c:v>7.0976112340685296</c:v>
                </c:pt>
                <c:pt idx="55">
                  <c:v>5.5222288085358615</c:v>
                </c:pt>
                <c:pt idx="56">
                  <c:v>3.829510549090827</c:v>
                </c:pt>
                <c:pt idx="57">
                  <c:v>4.4590828477324456</c:v>
                </c:pt>
                <c:pt idx="58">
                  <c:v>5.6956317151595961</c:v>
                </c:pt>
                <c:pt idx="59">
                  <c:v>4.9743711351489424</c:v>
                </c:pt>
                <c:pt idx="60">
                  <c:v>3.9031118007068692</c:v>
                </c:pt>
                <c:pt idx="61">
                  <c:v>3.7883212896981631</c:v>
                </c:pt>
                <c:pt idx="62">
                  <c:v>2.9626476199485259</c:v>
                </c:pt>
                <c:pt idx="63">
                  <c:v>2.7057023727390002</c:v>
                </c:pt>
                <c:pt idx="64">
                  <c:v>3.8883870603511612</c:v>
                </c:pt>
                <c:pt idx="65">
                  <c:v>4.7149581237271896</c:v>
                </c:pt>
                <c:pt idx="66">
                  <c:v>5.5087070230273714</c:v>
                </c:pt>
                <c:pt idx="67">
                  <c:v>6.7435552781911356</c:v>
                </c:pt>
                <c:pt idx="68">
                  <c:v>7.2087337237732534</c:v>
                </c:pt>
                <c:pt idx="69">
                  <c:v>6.5601111883252265</c:v>
                </c:pt>
                <c:pt idx="70">
                  <c:v>6.1880118575087506</c:v>
                </c:pt>
                <c:pt idx="71">
                  <c:v>4.2717427232604841</c:v>
                </c:pt>
                <c:pt idx="72">
                  <c:v>2.4045554062561667</c:v>
                </c:pt>
                <c:pt idx="73">
                  <c:v>1.783326302941072</c:v>
                </c:pt>
                <c:pt idx="74">
                  <c:v>2.4553834746119749</c:v>
                </c:pt>
                <c:pt idx="75">
                  <c:v>2.8642866185593112</c:v>
                </c:pt>
                <c:pt idx="76">
                  <c:v>3.8338968124249009</c:v>
                </c:pt>
                <c:pt idx="77">
                  <c:v>1.9903960902426538</c:v>
                </c:pt>
                <c:pt idx="78">
                  <c:v>-0.15926433725262812</c:v>
                </c:pt>
                <c:pt idx="79">
                  <c:v>-2.4943358374893911</c:v>
                </c:pt>
              </c:numCache>
            </c:numRef>
          </c:val>
        </c:ser>
        <c:gapWidth val="110"/>
        <c:axId val="85345408"/>
        <c:axId val="85346944"/>
      </c:barChart>
      <c:catAx>
        <c:axId val="85345408"/>
        <c:scaling>
          <c:orientation val="minMax"/>
        </c:scaling>
        <c:axPos val="b"/>
        <c:numFmt formatCode="General" sourceLinked="1"/>
        <c:tickLblPos val="low"/>
        <c:txPr>
          <a:bodyPr/>
          <a:lstStyle/>
          <a:p>
            <a:pPr>
              <a:defRPr b="1"/>
            </a:pPr>
            <a:endParaRPr lang="en-US"/>
          </a:p>
        </c:txPr>
        <c:crossAx val="85346944"/>
        <c:crosses val="autoZero"/>
        <c:auto val="1"/>
        <c:lblAlgn val="ctr"/>
        <c:lblOffset val="100"/>
        <c:tickLblSkip val="10"/>
        <c:tickMarkSkip val="5"/>
      </c:catAx>
      <c:valAx>
        <c:axId val="85346944"/>
        <c:scaling>
          <c:orientation val="minMax"/>
        </c:scaling>
        <c:axPos val="l"/>
        <c:majorGridlines/>
        <c:title>
          <c:tx>
            <c:rich>
              <a:bodyPr rot="-5400000" vert="horz"/>
              <a:lstStyle/>
              <a:p>
                <a:pPr>
                  <a:defRPr sz="1800"/>
                </a:pPr>
                <a:r>
                  <a:rPr lang="en-US" sz="1800" dirty="0" smtClean="0"/>
                  <a:t>Net National Savings </a:t>
                </a:r>
              </a:p>
              <a:p>
                <a:pPr>
                  <a:defRPr sz="1800"/>
                </a:pPr>
                <a:r>
                  <a:rPr lang="en-US" sz="1800" dirty="0" smtClean="0"/>
                  <a:t>as a Percentage of GDP</a:t>
                </a:r>
                <a:endParaRPr lang="en-US" sz="1800" dirty="0"/>
              </a:p>
            </c:rich>
          </c:tx>
        </c:title>
        <c:numFmt formatCode="#,##0" sourceLinked="0"/>
        <c:tickLblPos val="nextTo"/>
        <c:txPr>
          <a:bodyPr/>
          <a:lstStyle/>
          <a:p>
            <a:pPr>
              <a:defRPr b="1"/>
            </a:pPr>
            <a:endParaRPr lang="en-US"/>
          </a:p>
        </c:txPr>
        <c:crossAx val="85345408"/>
        <c:crosses val="autoZero"/>
        <c:crossBetween val="midCat"/>
      </c:valAx>
    </c:plotArea>
    <c:plotVisOnly val="1"/>
  </c:chart>
  <c:spPr>
    <a:ln>
      <a:solidFill>
        <a:schemeClr val="accent1"/>
      </a:solidFill>
    </a:ln>
  </c:spPr>
  <c:txPr>
    <a:bodyPr/>
    <a:lstStyle/>
    <a:p>
      <a:pPr>
        <a:defRPr sz="1800"/>
      </a:pPr>
      <a:endParaRPr lang="en-US"/>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917466843614423"/>
          <c:y val="4.1125351292503207E-2"/>
          <c:w val="0.83803871855893763"/>
          <c:h val="0.77449953161000062"/>
        </c:manualLayout>
      </c:layout>
      <c:areaChart>
        <c:grouping val="standard"/>
        <c:ser>
          <c:idx val="0"/>
          <c:order val="0"/>
          <c:tx>
            <c:strRef>
              <c:f>Sheet1!$B$1</c:f>
              <c:strCache>
                <c:ptCount val="1"/>
                <c:pt idx="0">
                  <c:v>State and Local Deficits</c:v>
                </c:pt>
              </c:strCache>
            </c:strRef>
          </c:tx>
          <c:cat>
            <c:numRef>
              <c:f>Sheet1!$A$2:$A$82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Sheet1!$B$2:$B$82</c:f>
              <c:numCache>
                <c:formatCode>General</c:formatCode>
                <c:ptCount val="51"/>
                <c:pt idx="0">
                  <c:v>0.2</c:v>
                </c:pt>
                <c:pt idx="1">
                  <c:v>0.30000000000000032</c:v>
                </c:pt>
                <c:pt idx="2">
                  <c:v>0.2</c:v>
                </c:pt>
                <c:pt idx="3">
                  <c:v>0.1</c:v>
                </c:pt>
                <c:pt idx="4">
                  <c:v>0.2</c:v>
                </c:pt>
                <c:pt idx="5">
                  <c:v>0.1</c:v>
                </c:pt>
                <c:pt idx="6">
                  <c:v>-0.1</c:v>
                </c:pt>
                <c:pt idx="7">
                  <c:v>-0.2</c:v>
                </c:pt>
                <c:pt idx="8">
                  <c:v>-0.4</c:v>
                </c:pt>
                <c:pt idx="9">
                  <c:v>-0.2</c:v>
                </c:pt>
                <c:pt idx="10">
                  <c:v>-0.1</c:v>
                </c:pt>
                <c:pt idx="11">
                  <c:v>0.30000000000000032</c:v>
                </c:pt>
                <c:pt idx="12">
                  <c:v>0.70000000000000062</c:v>
                </c:pt>
                <c:pt idx="13">
                  <c:v>0.5</c:v>
                </c:pt>
                <c:pt idx="14">
                  <c:v>0.30000000000000032</c:v>
                </c:pt>
                <c:pt idx="15">
                  <c:v>-0.1</c:v>
                </c:pt>
                <c:pt idx="16">
                  <c:v>-0.30000000000000032</c:v>
                </c:pt>
                <c:pt idx="17">
                  <c:v>-0.1</c:v>
                </c:pt>
                <c:pt idx="18">
                  <c:v>0.4</c:v>
                </c:pt>
                <c:pt idx="19">
                  <c:v>0.2</c:v>
                </c:pt>
                <c:pt idx="20">
                  <c:v>0.30000000000000032</c:v>
                </c:pt>
                <c:pt idx="21">
                  <c:v>0.8</c:v>
                </c:pt>
                <c:pt idx="22">
                  <c:v>0.8</c:v>
                </c:pt>
                <c:pt idx="23">
                  <c:v>0.70000000000000062</c:v>
                </c:pt>
                <c:pt idx="24">
                  <c:v>0.70000000000000062</c:v>
                </c:pt>
                <c:pt idx="25">
                  <c:v>0.70000000000000062</c:v>
                </c:pt>
                <c:pt idx="26">
                  <c:v>0.8</c:v>
                </c:pt>
                <c:pt idx="27">
                  <c:v>0.8</c:v>
                </c:pt>
                <c:pt idx="28">
                  <c:v>0.9</c:v>
                </c:pt>
                <c:pt idx="29">
                  <c:v>0.9</c:v>
                </c:pt>
                <c:pt idx="30">
                  <c:v>1</c:v>
                </c:pt>
                <c:pt idx="31">
                  <c:v>1</c:v>
                </c:pt>
                <c:pt idx="32">
                  <c:v>1.1000000000000001</c:v>
                </c:pt>
                <c:pt idx="33">
                  <c:v>1.1000000000000001</c:v>
                </c:pt>
                <c:pt idx="34">
                  <c:v>1.2</c:v>
                </c:pt>
                <c:pt idx="35">
                  <c:v>1.2</c:v>
                </c:pt>
                <c:pt idx="36">
                  <c:v>1.3</c:v>
                </c:pt>
                <c:pt idx="37">
                  <c:v>1.4</c:v>
                </c:pt>
                <c:pt idx="38">
                  <c:v>1.5</c:v>
                </c:pt>
                <c:pt idx="39">
                  <c:v>1.5</c:v>
                </c:pt>
                <c:pt idx="40">
                  <c:v>1.6</c:v>
                </c:pt>
                <c:pt idx="41">
                  <c:v>1.7</c:v>
                </c:pt>
                <c:pt idx="42">
                  <c:v>1.8</c:v>
                </c:pt>
                <c:pt idx="43">
                  <c:v>1.9000000000000001</c:v>
                </c:pt>
                <c:pt idx="44">
                  <c:v>2</c:v>
                </c:pt>
                <c:pt idx="45">
                  <c:v>2.1</c:v>
                </c:pt>
                <c:pt idx="46">
                  <c:v>2.2000000000000002</c:v>
                </c:pt>
                <c:pt idx="47">
                  <c:v>2.2999999999999998</c:v>
                </c:pt>
                <c:pt idx="48">
                  <c:v>2.5</c:v>
                </c:pt>
                <c:pt idx="49">
                  <c:v>2.6</c:v>
                </c:pt>
                <c:pt idx="50">
                  <c:v>2.7</c:v>
                </c:pt>
              </c:numCache>
            </c:numRef>
          </c:val>
        </c:ser>
        <c:axId val="85454848"/>
        <c:axId val="85456384"/>
      </c:areaChart>
      <c:catAx>
        <c:axId val="85454848"/>
        <c:scaling>
          <c:orientation val="minMax"/>
        </c:scaling>
        <c:axPos val="b"/>
        <c:numFmt formatCode="General" sourceLinked="1"/>
        <c:tickLblPos val="low"/>
        <c:spPr>
          <a:ln w="38100">
            <a:solidFill>
              <a:schemeClr val="tx1"/>
            </a:solidFill>
          </a:ln>
        </c:spPr>
        <c:crossAx val="85456384"/>
        <c:crosses val="autoZero"/>
        <c:auto val="1"/>
        <c:lblAlgn val="ctr"/>
        <c:lblOffset val="100"/>
        <c:tickLblSkip val="5"/>
        <c:tickMarkSkip val="5"/>
      </c:catAx>
      <c:valAx>
        <c:axId val="85456384"/>
        <c:scaling>
          <c:orientation val="minMax"/>
        </c:scaling>
        <c:axPos val="l"/>
        <c:majorGridlines/>
        <c:title>
          <c:tx>
            <c:rich>
              <a:bodyPr rot="-5400000" vert="horz"/>
              <a:lstStyle/>
              <a:p>
                <a:pPr>
                  <a:defRPr/>
                </a:pPr>
                <a:r>
                  <a:rPr lang="en-US" dirty="0" smtClean="0"/>
                  <a:t>Percentage of GDP</a:t>
                </a:r>
                <a:endParaRPr lang="en-US" dirty="0"/>
              </a:p>
            </c:rich>
          </c:tx>
        </c:title>
        <c:numFmt formatCode="General" sourceLinked="1"/>
        <c:tickLblPos val="nextTo"/>
        <c:crossAx val="85454848"/>
        <c:crosses val="autoZero"/>
        <c:crossBetween val="midCat"/>
      </c:valAx>
    </c:plotArea>
    <c:plotVisOnly val="1"/>
  </c:chart>
  <c:spPr>
    <a:ln>
      <a:solidFill>
        <a:schemeClr val="accent1"/>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Total Spending</c:v>
                </c:pt>
              </c:strCache>
            </c:strRef>
          </c:tx>
          <c:spPr>
            <a:solidFill>
              <a:srgbClr val="7030A0"/>
            </a:solidFill>
          </c:spPr>
          <c:dPt>
            <c:idx val="0"/>
            <c:spPr>
              <a:solidFill>
                <a:srgbClr val="F59413"/>
              </a:solidFill>
              <a:ln w="25400">
                <a:solidFill>
                  <a:schemeClr val="bg1"/>
                </a:solidFill>
              </a:ln>
            </c:spPr>
          </c:dPt>
          <c:cat>
            <c:strRef>
              <c:f>Sheet1!$A$2:$A$3</c:f>
              <c:strCache>
                <c:ptCount val="2"/>
                <c:pt idx="0">
                  <c:v>1st Qtr</c:v>
                </c:pt>
                <c:pt idx="1">
                  <c:v>2nd Qtr</c:v>
                </c:pt>
              </c:strCache>
            </c:strRef>
          </c:cat>
          <c:val>
            <c:numRef>
              <c:f>Sheet1!$B$2:$B$3</c:f>
              <c:numCache>
                <c:formatCode>0</c:formatCode>
                <c:ptCount val="2"/>
                <c:pt idx="0">
                  <c:v>10.786</c:v>
                </c:pt>
                <c:pt idx="1">
                  <c:v>519</c:v>
                </c:pt>
              </c:numCache>
            </c:numRef>
          </c:val>
        </c:ser>
        <c:firstSliceAng val="0"/>
      </c:pieChart>
    </c:plotArea>
    <c:plotVisOnly val="1"/>
  </c:chart>
  <c:txPr>
    <a:bodyPr/>
    <a:lstStyle/>
    <a:p>
      <a:pPr>
        <a:defRPr sz="1800"/>
      </a:pPr>
      <a:endParaRPr lang="en-US"/>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8343108124613726E-2"/>
          <c:y val="0.10821503826106336"/>
          <c:w val="0.88351339002700413"/>
          <c:h val="0.653010851498253"/>
        </c:manualLayout>
      </c:layout>
      <c:lineChart>
        <c:grouping val="standard"/>
        <c:ser>
          <c:idx val="0"/>
          <c:order val="0"/>
          <c:tx>
            <c:v>Non-Health Expenditures</c:v>
          </c:tx>
          <c:spPr>
            <a:ln w="38100">
              <a:solidFill>
                <a:srgbClr val="1F497D">
                  <a:lumMod val="50000"/>
                </a:srgbClr>
              </a:solidFill>
            </a:ln>
          </c:spPr>
          <c:marker>
            <c:symbol val="none"/>
          </c:marker>
          <c:cat>
            <c:numRef>
              <c:f>Sheet4!$A$6:$A$66</c:f>
              <c:numCache>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Cache>
            </c:numRef>
          </c:cat>
          <c:val>
            <c:numRef>
              <c:f>Sheet4!$B$6:$B$66</c:f>
              <c:numCache>
                <c:formatCode>General</c:formatCode>
                <c:ptCount val="61"/>
                <c:pt idx="0">
                  <c:v>10.7</c:v>
                </c:pt>
                <c:pt idx="1">
                  <c:v>11.1</c:v>
                </c:pt>
                <c:pt idx="2">
                  <c:v>11.2</c:v>
                </c:pt>
                <c:pt idx="3">
                  <c:v>11.1</c:v>
                </c:pt>
                <c:pt idx="4">
                  <c:v>10.8</c:v>
                </c:pt>
                <c:pt idx="5">
                  <c:v>10.7</c:v>
                </c:pt>
                <c:pt idx="6">
                  <c:v>10.7</c:v>
                </c:pt>
                <c:pt idx="7">
                  <c:v>10.9</c:v>
                </c:pt>
                <c:pt idx="8">
                  <c:v>11.2</c:v>
                </c:pt>
                <c:pt idx="9">
                  <c:v>11.2</c:v>
                </c:pt>
                <c:pt idx="10">
                  <c:v>11.2</c:v>
                </c:pt>
                <c:pt idx="11">
                  <c:v>11.2</c:v>
                </c:pt>
                <c:pt idx="12">
                  <c:v>10.8</c:v>
                </c:pt>
                <c:pt idx="13">
                  <c:v>10.5</c:v>
                </c:pt>
                <c:pt idx="14">
                  <c:v>10.3</c:v>
                </c:pt>
                <c:pt idx="15">
                  <c:v>10.200000000000001</c:v>
                </c:pt>
                <c:pt idx="16">
                  <c:v>10.1</c:v>
                </c:pt>
                <c:pt idx="17">
                  <c:v>10</c:v>
                </c:pt>
                <c:pt idx="18">
                  <c:v>9.9</c:v>
                </c:pt>
                <c:pt idx="19">
                  <c:v>9.9</c:v>
                </c:pt>
                <c:pt idx="20">
                  <c:v>9.8000000000000007</c:v>
                </c:pt>
                <c:pt idx="21">
                  <c:v>9.7000000000000011</c:v>
                </c:pt>
                <c:pt idx="22">
                  <c:v>9.6</c:v>
                </c:pt>
                <c:pt idx="23">
                  <c:v>9.6</c:v>
                </c:pt>
                <c:pt idx="24">
                  <c:v>9.5</c:v>
                </c:pt>
                <c:pt idx="25">
                  <c:v>9.5</c:v>
                </c:pt>
                <c:pt idx="26">
                  <c:v>9.4</c:v>
                </c:pt>
                <c:pt idx="27">
                  <c:v>9.3000000000000007</c:v>
                </c:pt>
                <c:pt idx="28">
                  <c:v>9.3000000000000007</c:v>
                </c:pt>
                <c:pt idx="29">
                  <c:v>9.2000000000000011</c:v>
                </c:pt>
                <c:pt idx="30">
                  <c:v>9.2000000000000011</c:v>
                </c:pt>
                <c:pt idx="31">
                  <c:v>9.1</c:v>
                </c:pt>
                <c:pt idx="32">
                  <c:v>9.1</c:v>
                </c:pt>
                <c:pt idx="33">
                  <c:v>9</c:v>
                </c:pt>
                <c:pt idx="34">
                  <c:v>9</c:v>
                </c:pt>
                <c:pt idx="35">
                  <c:v>8.9</c:v>
                </c:pt>
                <c:pt idx="36">
                  <c:v>8.9</c:v>
                </c:pt>
                <c:pt idx="37">
                  <c:v>8.8000000000000007</c:v>
                </c:pt>
                <c:pt idx="38">
                  <c:v>8.8000000000000007</c:v>
                </c:pt>
                <c:pt idx="39">
                  <c:v>8.7000000000000011</c:v>
                </c:pt>
                <c:pt idx="40">
                  <c:v>8.7000000000000011</c:v>
                </c:pt>
                <c:pt idx="41">
                  <c:v>8.6</c:v>
                </c:pt>
                <c:pt idx="42">
                  <c:v>8.6</c:v>
                </c:pt>
                <c:pt idx="43">
                  <c:v>8.5</c:v>
                </c:pt>
                <c:pt idx="44">
                  <c:v>8.5</c:v>
                </c:pt>
                <c:pt idx="45">
                  <c:v>8.4</c:v>
                </c:pt>
                <c:pt idx="46">
                  <c:v>8.4</c:v>
                </c:pt>
                <c:pt idx="47">
                  <c:v>8.3000000000000007</c:v>
                </c:pt>
                <c:pt idx="48">
                  <c:v>8.3000000000000007</c:v>
                </c:pt>
                <c:pt idx="49">
                  <c:v>8.2000000000000011</c:v>
                </c:pt>
                <c:pt idx="50">
                  <c:v>8.2000000000000011</c:v>
                </c:pt>
                <c:pt idx="51">
                  <c:v>8.2000000000000011</c:v>
                </c:pt>
                <c:pt idx="52">
                  <c:v>8.1</c:v>
                </c:pt>
                <c:pt idx="53">
                  <c:v>8.1</c:v>
                </c:pt>
                <c:pt idx="54">
                  <c:v>8.1</c:v>
                </c:pt>
                <c:pt idx="55">
                  <c:v>8</c:v>
                </c:pt>
                <c:pt idx="56">
                  <c:v>8</c:v>
                </c:pt>
                <c:pt idx="57">
                  <c:v>8</c:v>
                </c:pt>
                <c:pt idx="58">
                  <c:v>7.9</c:v>
                </c:pt>
                <c:pt idx="59">
                  <c:v>7.9</c:v>
                </c:pt>
                <c:pt idx="60">
                  <c:v>7.9</c:v>
                </c:pt>
              </c:numCache>
            </c:numRef>
          </c:val>
        </c:ser>
        <c:ser>
          <c:idx val="1"/>
          <c:order val="1"/>
          <c:tx>
            <c:v>Health Expenditures</c:v>
          </c:tx>
          <c:spPr>
            <a:ln w="38100">
              <a:solidFill>
                <a:srgbClr val="C00000"/>
              </a:solidFill>
            </a:ln>
          </c:spPr>
          <c:marker>
            <c:symbol val="none"/>
          </c:marker>
          <c:cat>
            <c:numRef>
              <c:f>Sheet4!$A$6:$A$66</c:f>
              <c:numCache>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Cache>
            </c:numRef>
          </c:cat>
          <c:val>
            <c:numRef>
              <c:f>Sheet4!$C$6:$C$66</c:f>
              <c:numCache>
                <c:formatCode>General</c:formatCode>
                <c:ptCount val="61"/>
                <c:pt idx="0">
                  <c:v>2.6</c:v>
                </c:pt>
                <c:pt idx="1">
                  <c:v>2.9</c:v>
                </c:pt>
                <c:pt idx="2">
                  <c:v>3.1</c:v>
                </c:pt>
                <c:pt idx="3">
                  <c:v>3.2</c:v>
                </c:pt>
                <c:pt idx="4">
                  <c:v>3.3</c:v>
                </c:pt>
                <c:pt idx="5">
                  <c:v>3.3</c:v>
                </c:pt>
                <c:pt idx="6">
                  <c:v>3.1</c:v>
                </c:pt>
                <c:pt idx="7">
                  <c:v>3.2</c:v>
                </c:pt>
                <c:pt idx="8">
                  <c:v>3.2</c:v>
                </c:pt>
                <c:pt idx="9">
                  <c:v>3.4</c:v>
                </c:pt>
                <c:pt idx="10">
                  <c:v>3.5</c:v>
                </c:pt>
                <c:pt idx="11">
                  <c:v>3.8</c:v>
                </c:pt>
                <c:pt idx="12">
                  <c:v>3.7</c:v>
                </c:pt>
                <c:pt idx="13">
                  <c:v>3.7</c:v>
                </c:pt>
                <c:pt idx="14">
                  <c:v>3.8</c:v>
                </c:pt>
                <c:pt idx="15">
                  <c:v>3.9</c:v>
                </c:pt>
                <c:pt idx="16">
                  <c:v>4</c:v>
                </c:pt>
                <c:pt idx="17">
                  <c:v>4.0999999999999996</c:v>
                </c:pt>
                <c:pt idx="18">
                  <c:v>4.2</c:v>
                </c:pt>
                <c:pt idx="19">
                  <c:v>4.3</c:v>
                </c:pt>
                <c:pt idx="20">
                  <c:v>4.4000000000000004</c:v>
                </c:pt>
                <c:pt idx="21">
                  <c:v>4.5</c:v>
                </c:pt>
                <c:pt idx="22">
                  <c:v>4.5</c:v>
                </c:pt>
                <c:pt idx="23">
                  <c:v>4.5999999999999996</c:v>
                </c:pt>
                <c:pt idx="24">
                  <c:v>4.7</c:v>
                </c:pt>
                <c:pt idx="25">
                  <c:v>4.8</c:v>
                </c:pt>
                <c:pt idx="26">
                  <c:v>4.9000000000000004</c:v>
                </c:pt>
                <c:pt idx="27">
                  <c:v>5</c:v>
                </c:pt>
                <c:pt idx="28">
                  <c:v>5.0999999999999996</c:v>
                </c:pt>
                <c:pt idx="29">
                  <c:v>5.2</c:v>
                </c:pt>
                <c:pt idx="30">
                  <c:v>5.3</c:v>
                </c:pt>
                <c:pt idx="31">
                  <c:v>5.4</c:v>
                </c:pt>
                <c:pt idx="32">
                  <c:v>5.5</c:v>
                </c:pt>
                <c:pt idx="33">
                  <c:v>5.7</c:v>
                </c:pt>
                <c:pt idx="34">
                  <c:v>5.8</c:v>
                </c:pt>
                <c:pt idx="35">
                  <c:v>5.9</c:v>
                </c:pt>
                <c:pt idx="36">
                  <c:v>6.1</c:v>
                </c:pt>
                <c:pt idx="37">
                  <c:v>6.2</c:v>
                </c:pt>
                <c:pt idx="38">
                  <c:v>6.3</c:v>
                </c:pt>
                <c:pt idx="39">
                  <c:v>6.4</c:v>
                </c:pt>
                <c:pt idx="40">
                  <c:v>6.6</c:v>
                </c:pt>
                <c:pt idx="41">
                  <c:v>6.7</c:v>
                </c:pt>
                <c:pt idx="42">
                  <c:v>6.8</c:v>
                </c:pt>
                <c:pt idx="43">
                  <c:v>6.9</c:v>
                </c:pt>
                <c:pt idx="44">
                  <c:v>7</c:v>
                </c:pt>
                <c:pt idx="45">
                  <c:v>7.1</c:v>
                </c:pt>
                <c:pt idx="46">
                  <c:v>7.2</c:v>
                </c:pt>
                <c:pt idx="47">
                  <c:v>7.3</c:v>
                </c:pt>
                <c:pt idx="48">
                  <c:v>7.4</c:v>
                </c:pt>
                <c:pt idx="49">
                  <c:v>7.5</c:v>
                </c:pt>
                <c:pt idx="50">
                  <c:v>7.6</c:v>
                </c:pt>
                <c:pt idx="51">
                  <c:v>7.7</c:v>
                </c:pt>
                <c:pt idx="52">
                  <c:v>7.8</c:v>
                </c:pt>
                <c:pt idx="53">
                  <c:v>7.9</c:v>
                </c:pt>
                <c:pt idx="54">
                  <c:v>7.9</c:v>
                </c:pt>
                <c:pt idx="55">
                  <c:v>8</c:v>
                </c:pt>
                <c:pt idx="56">
                  <c:v>8.1</c:v>
                </c:pt>
                <c:pt idx="57">
                  <c:v>8.1</c:v>
                </c:pt>
                <c:pt idx="58">
                  <c:v>8.2000000000000011</c:v>
                </c:pt>
                <c:pt idx="59">
                  <c:v>8.3000000000000007</c:v>
                </c:pt>
                <c:pt idx="60">
                  <c:v>8.4</c:v>
                </c:pt>
              </c:numCache>
            </c:numRef>
          </c:val>
        </c:ser>
        <c:marker val="1"/>
        <c:axId val="68001792"/>
        <c:axId val="68003328"/>
      </c:lineChart>
      <c:catAx>
        <c:axId val="68001792"/>
        <c:scaling>
          <c:orientation val="minMax"/>
        </c:scaling>
        <c:axPos val="b"/>
        <c:numFmt formatCode="General" sourceLinked="1"/>
        <c:tickLblPos val="nextTo"/>
        <c:txPr>
          <a:bodyPr/>
          <a:lstStyle/>
          <a:p>
            <a:pPr>
              <a:defRPr sz="1600"/>
            </a:pPr>
            <a:endParaRPr lang="en-US"/>
          </a:p>
        </c:txPr>
        <c:crossAx val="68003328"/>
        <c:crosses val="autoZero"/>
        <c:auto val="1"/>
        <c:lblAlgn val="ctr"/>
        <c:lblOffset val="100"/>
        <c:tickLblSkip val="10"/>
        <c:tickMarkSkip val="10"/>
      </c:catAx>
      <c:valAx>
        <c:axId val="68003328"/>
        <c:scaling>
          <c:orientation val="minMax"/>
        </c:scaling>
        <c:axPos val="l"/>
        <c:majorGridlines/>
        <c:title>
          <c:tx>
            <c:rich>
              <a:bodyPr rot="-5400000" vert="horz"/>
              <a:lstStyle/>
              <a:p>
                <a:pPr>
                  <a:defRPr/>
                </a:pPr>
                <a:r>
                  <a:rPr lang="en-US" sz="1600" dirty="0" smtClean="0"/>
                  <a:t>Percent of GDP</a:t>
                </a:r>
                <a:endParaRPr lang="en-US" sz="1600" dirty="0"/>
              </a:p>
            </c:rich>
          </c:tx>
        </c:title>
        <c:numFmt formatCode="General" sourceLinked="1"/>
        <c:tickLblPos val="nextTo"/>
        <c:txPr>
          <a:bodyPr/>
          <a:lstStyle/>
          <a:p>
            <a:pPr>
              <a:defRPr sz="1600"/>
            </a:pPr>
            <a:endParaRPr lang="en-US"/>
          </a:p>
        </c:txPr>
        <c:crossAx val="68001792"/>
        <c:crosses val="autoZero"/>
        <c:crossBetween val="midCat"/>
      </c:valAx>
    </c:plotArea>
    <c:legend>
      <c:legendPos val="t"/>
      <c:layout>
        <c:manualLayout>
          <c:xMode val="edge"/>
          <c:yMode val="edge"/>
          <c:x val="0.19889911142203223"/>
          <c:y val="3.9906103286385011E-2"/>
          <c:w val="0.60220166203877123"/>
          <c:h val="5.9470999223689112E-2"/>
        </c:manualLayout>
      </c:layout>
      <c:txPr>
        <a:bodyPr/>
        <a:lstStyle/>
        <a:p>
          <a:pPr>
            <a:defRPr sz="1600"/>
          </a:pPr>
          <a:endParaRPr lang="en-US"/>
        </a:p>
      </c:txPr>
    </c:legend>
    <c:plotVisOnly val="1"/>
  </c:chart>
  <c:spPr>
    <a:ln>
      <a:solidFill>
        <a:schemeClr val="tx2">
          <a:lumMod val="75000"/>
        </a:schemeClr>
      </a:solidFill>
    </a:ln>
  </c:sp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753334104991721"/>
          <c:y val="8.2112108924439875E-2"/>
          <c:w val="0.84639299947832514"/>
          <c:h val="0.65772542539882373"/>
        </c:manualLayout>
      </c:layout>
      <c:barChart>
        <c:barDir val="col"/>
        <c:grouping val="stacked"/>
        <c:ser>
          <c:idx val="0"/>
          <c:order val="0"/>
          <c:tx>
            <c:v>Pension Liabilities</c:v>
          </c:tx>
          <c:spPr>
            <a:solidFill>
              <a:srgbClr val="003366"/>
            </a:solidFill>
            <a:ln w="25400">
              <a:solidFill>
                <a:prstClr val="white"/>
              </a:solidFill>
            </a:ln>
          </c:spPr>
          <c:dLbls>
            <c:numFmt formatCode="&quot;$&quot;#,##0" sourceLinked="0"/>
            <c:txPr>
              <a:bodyPr/>
              <a:lstStyle/>
              <a:p>
                <a:pPr>
                  <a:defRPr sz="1600" b="1">
                    <a:solidFill>
                      <a:schemeClr val="bg1"/>
                    </a:solidFill>
                  </a:defRPr>
                </a:pPr>
                <a:endParaRPr lang="en-US"/>
              </a:p>
            </c:txPr>
            <c:showVal val="1"/>
          </c:dLbls>
          <c:cat>
            <c:strRef>
              <c:f>(Sheet2!$D$3,Sheet2!$D$8)</c:f>
              <c:strCache>
                <c:ptCount val="2"/>
                <c:pt idx="0">
                  <c:v>Federal Civilian and Military Retirement Liabilities</c:v>
                </c:pt>
                <c:pt idx="1">
                  <c:v>State Employee Retirement Liabilities</c:v>
                </c:pt>
              </c:strCache>
            </c:strRef>
          </c:cat>
          <c:val>
            <c:numRef>
              <c:f>(Sheet2!$E$3,Sheet2!$E$8)</c:f>
              <c:numCache>
                <c:formatCode>General</c:formatCode>
                <c:ptCount val="2"/>
                <c:pt idx="0">
                  <c:v>2608.8999999999996</c:v>
                </c:pt>
                <c:pt idx="1">
                  <c:v>456.47233599999669</c:v>
                </c:pt>
              </c:numCache>
            </c:numRef>
          </c:val>
        </c:ser>
        <c:ser>
          <c:idx val="1"/>
          <c:order val="1"/>
          <c:tx>
            <c:v>Health Liabilities</c:v>
          </c:tx>
          <c:spPr>
            <a:solidFill>
              <a:srgbClr val="008080"/>
            </a:solidFill>
            <a:ln w="25400">
              <a:solidFill>
                <a:schemeClr val="bg1"/>
              </a:solidFill>
            </a:ln>
          </c:spPr>
          <c:dLbls>
            <c:numFmt formatCode="&quot;$&quot;#,##0" sourceLinked="0"/>
            <c:txPr>
              <a:bodyPr/>
              <a:lstStyle/>
              <a:p>
                <a:pPr>
                  <a:defRPr sz="1600" b="1">
                    <a:solidFill>
                      <a:schemeClr val="bg1"/>
                    </a:solidFill>
                  </a:defRPr>
                </a:pPr>
                <a:endParaRPr lang="en-US"/>
              </a:p>
            </c:txPr>
            <c:showVal val="1"/>
          </c:dLbls>
          <c:cat>
            <c:strRef>
              <c:f>(Sheet2!$D$3,Sheet2!$D$8)</c:f>
              <c:strCache>
                <c:ptCount val="2"/>
                <c:pt idx="0">
                  <c:v>Federal Civilian and Military Retirement Liabilities</c:v>
                </c:pt>
                <c:pt idx="1">
                  <c:v>State Employee Retirement Liabilities</c:v>
                </c:pt>
              </c:strCache>
            </c:strRef>
          </c:cat>
          <c:val>
            <c:numRef>
              <c:f>(Sheet2!$F$3,Sheet2!$F$8)</c:f>
              <c:numCache>
                <c:formatCode>General</c:formatCode>
                <c:ptCount val="2"/>
                <c:pt idx="0">
                  <c:v>1162.4000000000001</c:v>
                </c:pt>
                <c:pt idx="1">
                  <c:v>555.11707500000011</c:v>
                </c:pt>
              </c:numCache>
            </c:numRef>
          </c:val>
        </c:ser>
        <c:overlap val="100"/>
        <c:axId val="85581824"/>
        <c:axId val="85583360"/>
      </c:barChart>
      <c:catAx>
        <c:axId val="85581824"/>
        <c:scaling>
          <c:orientation val="minMax"/>
        </c:scaling>
        <c:axPos val="b"/>
        <c:tickLblPos val="nextTo"/>
        <c:txPr>
          <a:bodyPr/>
          <a:lstStyle/>
          <a:p>
            <a:pPr>
              <a:defRPr sz="1600"/>
            </a:pPr>
            <a:endParaRPr lang="en-US"/>
          </a:p>
        </c:txPr>
        <c:crossAx val="85583360"/>
        <c:crosses val="autoZero"/>
        <c:auto val="1"/>
        <c:lblAlgn val="ctr"/>
        <c:lblOffset val="100"/>
      </c:catAx>
      <c:valAx>
        <c:axId val="85583360"/>
        <c:scaling>
          <c:orientation val="minMax"/>
        </c:scaling>
        <c:axPos val="l"/>
        <c:majorGridlines/>
        <c:title>
          <c:tx>
            <c:rich>
              <a:bodyPr rot="-5400000" vert="horz"/>
              <a:lstStyle/>
              <a:p>
                <a:pPr>
                  <a:defRPr sz="1600"/>
                </a:pPr>
                <a:r>
                  <a:rPr lang="en-US" sz="1600" dirty="0" smtClean="0"/>
                  <a:t>In</a:t>
                </a:r>
                <a:r>
                  <a:rPr lang="en-US" sz="1600" baseline="0" dirty="0" smtClean="0"/>
                  <a:t> Billions of Dollars (Present Value)</a:t>
                </a:r>
                <a:endParaRPr lang="en-US" sz="1600" dirty="0"/>
              </a:p>
            </c:rich>
          </c:tx>
        </c:title>
        <c:numFmt formatCode="&quot;$&quot;#,##0" sourceLinked="0"/>
        <c:tickLblPos val="nextTo"/>
        <c:txPr>
          <a:bodyPr/>
          <a:lstStyle/>
          <a:p>
            <a:pPr>
              <a:defRPr sz="1600"/>
            </a:pPr>
            <a:endParaRPr lang="en-US"/>
          </a:p>
        </c:txPr>
        <c:crossAx val="85581824"/>
        <c:crosses val="autoZero"/>
        <c:crossBetween val="between"/>
      </c:valAx>
    </c:plotArea>
    <c:legend>
      <c:legendPos val="t"/>
      <c:layout>
        <c:manualLayout>
          <c:xMode val="edge"/>
          <c:yMode val="edge"/>
          <c:x val="0.51787179225790392"/>
          <c:y val="0.13768807156031121"/>
          <c:w val="0.33687295181653565"/>
          <c:h val="9.8796198684642525E-2"/>
        </c:manualLayout>
      </c:layout>
      <c:spPr>
        <a:solidFill>
          <a:prstClr val="white"/>
        </a:solidFill>
        <a:ln>
          <a:solidFill>
            <a:srgbClr val="1F497D">
              <a:lumMod val="75000"/>
            </a:srgbClr>
          </a:solidFill>
        </a:ln>
      </c:spPr>
      <c:txPr>
        <a:bodyPr/>
        <a:lstStyle/>
        <a:p>
          <a:pPr>
            <a:defRPr sz="1600"/>
          </a:pPr>
          <a:endParaRPr lang="en-US"/>
        </a:p>
      </c:txPr>
    </c:legend>
    <c:plotVisOnly val="1"/>
  </c:chart>
  <c:spPr>
    <a:ln>
      <a:solidFill>
        <a:schemeClr val="tx2"/>
      </a:solidFill>
    </a:ln>
  </c:sp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title/>
    <c:plotArea>
      <c:layout>
        <c:manualLayout>
          <c:layoutTarget val="inner"/>
          <c:xMode val="edge"/>
          <c:yMode val="edge"/>
          <c:x val="0.11001753632352786"/>
          <c:y val="0.17816199152211196"/>
          <c:w val="0.77416417004136351"/>
          <c:h val="0.73440009947991869"/>
        </c:manualLayout>
      </c:layout>
      <c:pieChart>
        <c:varyColors val="1"/>
        <c:ser>
          <c:idx val="0"/>
          <c:order val="0"/>
          <c:tx>
            <c:v>State Pension Liabilities</c:v>
          </c:tx>
          <c:dPt>
            <c:idx val="0"/>
            <c:explosion val="7"/>
            <c:spPr>
              <a:solidFill>
                <a:srgbClr val="008080"/>
              </a:solidFill>
            </c:spPr>
          </c:dPt>
          <c:dPt>
            <c:idx val="1"/>
            <c:spPr>
              <a:solidFill>
                <a:srgbClr val="003366"/>
              </a:solidFill>
            </c:spPr>
          </c:dPt>
          <c:dLbls>
            <c:dLbl>
              <c:idx val="0"/>
              <c:layout>
                <c:manualLayout>
                  <c:x val="-0.17768755747719192"/>
                  <c:y val="0.15643758772463073"/>
                </c:manualLayout>
              </c:layout>
              <c:showCatName val="1"/>
              <c:showPercent val="1"/>
            </c:dLbl>
            <c:dLbl>
              <c:idx val="1"/>
              <c:layout>
                <c:manualLayout>
                  <c:x val="0.18958298079134581"/>
                  <c:y val="-0.28460398781891222"/>
                </c:manualLayout>
              </c:layout>
              <c:showCatName val="1"/>
              <c:showPercent val="1"/>
            </c:dLbl>
            <c:txPr>
              <a:bodyPr/>
              <a:lstStyle/>
              <a:p>
                <a:pPr>
                  <a:defRPr sz="1400" b="1">
                    <a:solidFill>
                      <a:schemeClr val="bg1"/>
                    </a:solidFill>
                  </a:defRPr>
                </a:pPr>
                <a:endParaRPr lang="en-US"/>
              </a:p>
            </c:txPr>
            <c:showCatName val="1"/>
            <c:showPercent val="1"/>
            <c:showLeaderLines val="1"/>
          </c:dLbls>
          <c:cat>
            <c:strRef>
              <c:f>'[Chart in Microsoft Office PowerPoint]Sheet1'!$B$57:$C$57</c:f>
              <c:strCache>
                <c:ptCount val="2"/>
                <c:pt idx="0">
                  <c:v>Unfunded</c:v>
                </c:pt>
                <c:pt idx="1">
                  <c:v>Funded</c:v>
                </c:pt>
              </c:strCache>
            </c:strRef>
          </c:cat>
          <c:val>
            <c:numRef>
              <c:f>'[Chart in Microsoft Office PowerPoint]Sheet1'!$B$55:$C$55</c:f>
              <c:numCache>
                <c:formatCode>General</c:formatCode>
                <c:ptCount val="2"/>
                <c:pt idx="0">
                  <c:v>456.47233599999669</c:v>
                </c:pt>
                <c:pt idx="1">
                  <c:v>2310.1500000000005</c:v>
                </c:pt>
              </c:numCache>
            </c:numRef>
          </c:val>
        </c:ser>
        <c:firstSliceAng val="0"/>
      </c:pieChart>
    </c:plotArea>
    <c:plotVisOnly val="1"/>
  </c:chart>
  <c:spPr>
    <a:ln>
      <a:solidFill>
        <a:schemeClr val="tx2"/>
      </a:solidFill>
    </a:ln>
  </c:sp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v>State Health Liabilities</c:v>
          </c:tx>
          <c:spPr>
            <a:solidFill>
              <a:schemeClr val="accent1"/>
            </a:solidFill>
          </c:spPr>
          <c:explosion val="6"/>
          <c:dPt>
            <c:idx val="0"/>
            <c:spPr>
              <a:solidFill>
                <a:srgbClr val="008080"/>
              </a:solidFill>
            </c:spPr>
          </c:dPt>
          <c:dPt>
            <c:idx val="1"/>
            <c:explosion val="10"/>
            <c:spPr>
              <a:solidFill>
                <a:srgbClr val="003366"/>
              </a:solidFill>
            </c:spPr>
          </c:dPt>
          <c:dLbls>
            <c:dLbl>
              <c:idx val="0"/>
              <c:layout>
                <c:manualLayout>
                  <c:x val="-0.13265522858179493"/>
                  <c:y val="-0.24702524216823177"/>
                </c:manualLayout>
              </c:layout>
              <c:showCatName val="1"/>
              <c:showPercent val="1"/>
            </c:dLbl>
            <c:dLbl>
              <c:idx val="1"/>
              <c:layout>
                <c:manualLayout>
                  <c:x val="-0.18796816723922352"/>
                  <c:y val="9.8952860979818869E-2"/>
                </c:manualLayout>
              </c:layout>
              <c:spPr/>
              <c:txPr>
                <a:bodyPr/>
                <a:lstStyle/>
                <a:p>
                  <a:pPr>
                    <a:defRPr sz="1400" b="1">
                      <a:solidFill>
                        <a:schemeClr val="tx1"/>
                      </a:solidFill>
                    </a:defRPr>
                  </a:pPr>
                  <a:endParaRPr lang="en-US"/>
                </a:p>
              </c:txPr>
              <c:showCatName val="1"/>
              <c:showPercent val="1"/>
            </c:dLbl>
            <c:txPr>
              <a:bodyPr/>
              <a:lstStyle/>
              <a:p>
                <a:pPr>
                  <a:defRPr sz="1400" b="1">
                    <a:solidFill>
                      <a:schemeClr val="bg1"/>
                    </a:solidFill>
                  </a:defRPr>
                </a:pPr>
                <a:endParaRPr lang="en-US"/>
              </a:p>
            </c:txPr>
            <c:showCatName val="1"/>
            <c:showPercent val="1"/>
            <c:showLeaderLines val="1"/>
          </c:dLbls>
          <c:cat>
            <c:strRef>
              <c:f>'[Chart in Microsoft Office PowerPoint]Sheet1'!$B$57:$C$57</c:f>
              <c:strCache>
                <c:ptCount val="2"/>
                <c:pt idx="0">
                  <c:v>Unfunded</c:v>
                </c:pt>
                <c:pt idx="1">
                  <c:v>Funded</c:v>
                </c:pt>
              </c:strCache>
            </c:strRef>
          </c:cat>
          <c:val>
            <c:numRef>
              <c:f>'[Chart in Microsoft Office PowerPoint]Sheet1'!$E$55:$F$55</c:f>
              <c:numCache>
                <c:formatCode>General</c:formatCode>
                <c:ptCount val="2"/>
                <c:pt idx="0">
                  <c:v>555.11707500000011</c:v>
                </c:pt>
                <c:pt idx="1">
                  <c:v>31.934840000000001</c:v>
                </c:pt>
              </c:numCache>
            </c:numRef>
          </c:val>
        </c:ser>
        <c:firstSliceAng val="0"/>
      </c:pieChart>
    </c:plotArea>
    <c:plotVisOnly val="1"/>
  </c:chart>
  <c:spPr>
    <a:ln>
      <a:solidFill>
        <a:schemeClr val="tx2"/>
      </a:solidFill>
    </a:ln>
  </c:sp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31458531781027"/>
          <c:y val="4.4861391929187387E-2"/>
          <c:w val="0.81354054015657273"/>
          <c:h val="0.55835213976066256"/>
        </c:manualLayout>
      </c:layout>
      <c:barChart>
        <c:barDir val="col"/>
        <c:grouping val="stacked"/>
        <c:ser>
          <c:idx val="0"/>
          <c:order val="0"/>
          <c:tx>
            <c:strRef>
              <c:f>Sheet1!$B$1</c:f>
              <c:strCache>
                <c:ptCount val="1"/>
                <c:pt idx="0">
                  <c:v>Retiree Health Benefits</c:v>
                </c:pt>
              </c:strCache>
            </c:strRef>
          </c:tx>
          <c:spPr>
            <a:solidFill>
              <a:srgbClr val="17346F"/>
            </a:solidFill>
            <a:ln w="25400">
              <a:solidFill>
                <a:schemeClr val="bg1"/>
              </a:solidFill>
            </a:ln>
          </c:spPr>
          <c:dLbls>
            <c:dLbl>
              <c:idx val="0"/>
              <c:tx>
                <c:rich>
                  <a:bodyPr/>
                  <a:lstStyle/>
                  <a:p>
                    <a:r>
                      <a:rPr lang="en-US" smtClean="0"/>
                      <a:t>12.1 %</a:t>
                    </a:r>
                    <a:endParaRPr lang="en-US"/>
                  </a:p>
                </c:rich>
              </c:tx>
              <c:showVal val="1"/>
            </c:dLbl>
            <c:dLbl>
              <c:idx val="1"/>
              <c:tx>
                <c:rich>
                  <a:bodyPr/>
                  <a:lstStyle/>
                  <a:p>
                    <a:r>
                      <a:rPr lang="en-US" smtClean="0"/>
                      <a:t>11.8 %</a:t>
                    </a:r>
                    <a:endParaRPr lang="en-US"/>
                  </a:p>
                </c:rich>
              </c:tx>
              <c:showVal val="1"/>
            </c:dLbl>
            <c:dLbl>
              <c:idx val="2"/>
              <c:tx>
                <c:rich>
                  <a:bodyPr/>
                  <a:lstStyle/>
                  <a:p>
                    <a:r>
                      <a:rPr lang="en-US" smtClean="0"/>
                      <a:t>9.5 %</a:t>
                    </a:r>
                    <a:endParaRPr lang="en-US"/>
                  </a:p>
                </c:rich>
              </c:tx>
              <c:showVal val="1"/>
            </c:dLbl>
            <c:dLbl>
              <c:idx val="3"/>
              <c:tx>
                <c:rich>
                  <a:bodyPr/>
                  <a:lstStyle/>
                  <a:p>
                    <a:r>
                      <a:rPr lang="en-US" smtClean="0"/>
                      <a:t>6.6 %</a:t>
                    </a:r>
                    <a:endParaRPr lang="en-US"/>
                  </a:p>
                </c:rich>
              </c:tx>
              <c:showVal val="1"/>
            </c:dLbl>
            <c:dLbl>
              <c:idx val="4"/>
              <c:tx>
                <c:rich>
                  <a:bodyPr/>
                  <a:lstStyle/>
                  <a:p>
                    <a:r>
                      <a:rPr lang="en-US" smtClean="0"/>
                      <a:t>5.7 %</a:t>
                    </a:r>
                    <a:endParaRPr lang="en-US"/>
                  </a:p>
                </c:rich>
              </c:tx>
              <c:showVal val="1"/>
            </c:dLbl>
            <c:dLbl>
              <c:idx val="5"/>
              <c:tx>
                <c:rich>
                  <a:bodyPr/>
                  <a:lstStyle/>
                  <a:p>
                    <a:r>
                      <a:rPr lang="en-US" smtClean="0"/>
                      <a:t>4.3 %</a:t>
                    </a:r>
                    <a:endParaRPr lang="en-US"/>
                  </a:p>
                </c:rich>
              </c:tx>
              <c:showVal val="1"/>
            </c:dLbl>
            <c:dLbl>
              <c:idx val="6"/>
              <c:tx>
                <c:rich>
                  <a:bodyPr/>
                  <a:lstStyle/>
                  <a:p>
                    <a:r>
                      <a:rPr lang="en-US" smtClean="0"/>
                      <a:t>4.1 %</a:t>
                    </a:r>
                    <a:endParaRPr lang="en-US"/>
                  </a:p>
                </c:rich>
              </c:tx>
              <c:showVal val="1"/>
            </c:dLbl>
            <c:txPr>
              <a:bodyPr/>
              <a:lstStyle/>
              <a:p>
                <a:pPr>
                  <a:defRPr sz="1600" b="1">
                    <a:solidFill>
                      <a:schemeClr val="bg1"/>
                    </a:solidFill>
                  </a:defRPr>
                </a:pPr>
                <a:endParaRPr lang="en-US"/>
              </a:p>
            </c:txPr>
            <c:showVal val="1"/>
          </c:dLbls>
          <c:cat>
            <c:strRef>
              <c:f>Sheet1!$A$2:$A$8</c:f>
              <c:strCache>
                <c:ptCount val="7"/>
                <c:pt idx="0">
                  <c:v>New Jersey</c:v>
                </c:pt>
                <c:pt idx="1">
                  <c:v>Alabama</c:v>
                </c:pt>
                <c:pt idx="2">
                  <c:v>Hawaii</c:v>
                </c:pt>
                <c:pt idx="3">
                  <c:v>Iowa</c:v>
                </c:pt>
                <c:pt idx="4">
                  <c:v>Minnesota</c:v>
                </c:pt>
                <c:pt idx="5">
                  <c:v>Wisconsin</c:v>
                </c:pt>
                <c:pt idx="6">
                  <c:v>New York</c:v>
                </c:pt>
              </c:strCache>
            </c:strRef>
          </c:cat>
          <c:val>
            <c:numRef>
              <c:f>Sheet1!$B$2:$B$8</c:f>
              <c:numCache>
                <c:formatCode>General</c:formatCode>
                <c:ptCount val="7"/>
                <c:pt idx="0">
                  <c:v>12.1</c:v>
                </c:pt>
                <c:pt idx="1">
                  <c:v>11.8</c:v>
                </c:pt>
                <c:pt idx="2">
                  <c:v>9.5</c:v>
                </c:pt>
                <c:pt idx="3">
                  <c:v>6.6</c:v>
                </c:pt>
                <c:pt idx="4">
                  <c:v>5.7</c:v>
                </c:pt>
                <c:pt idx="5">
                  <c:v>4.3</c:v>
                </c:pt>
                <c:pt idx="6">
                  <c:v>4.0999999999999996</c:v>
                </c:pt>
              </c:numCache>
            </c:numRef>
          </c:val>
        </c:ser>
        <c:ser>
          <c:idx val="1"/>
          <c:order val="1"/>
          <c:tx>
            <c:strRef>
              <c:f>Sheet1!$C$1</c:f>
              <c:strCache>
                <c:ptCount val="1"/>
                <c:pt idx="0">
                  <c:v>Retiree Pension Benefits</c:v>
                </c:pt>
              </c:strCache>
            </c:strRef>
          </c:tx>
          <c:spPr>
            <a:solidFill>
              <a:srgbClr val="008080"/>
            </a:solidFill>
            <a:ln w="25400">
              <a:solidFill>
                <a:schemeClr val="bg1"/>
              </a:solidFill>
            </a:ln>
          </c:spPr>
          <c:dLbls>
            <c:dLbl>
              <c:idx val="0"/>
              <c:tx>
                <c:rich>
                  <a:bodyPr/>
                  <a:lstStyle/>
                  <a:p>
                    <a:pPr>
                      <a:defRPr sz="1600" b="1">
                        <a:solidFill>
                          <a:schemeClr val="bg1"/>
                        </a:solidFill>
                      </a:defRPr>
                    </a:pPr>
                    <a:r>
                      <a:rPr lang="en-US" sz="1600" b="1" dirty="0" smtClean="0">
                        <a:solidFill>
                          <a:schemeClr val="bg1"/>
                        </a:solidFill>
                      </a:rPr>
                      <a:t>16.4 %</a:t>
                    </a:r>
                    <a:endParaRPr lang="en-US" sz="1600" b="1" dirty="0">
                      <a:solidFill>
                        <a:schemeClr val="bg1"/>
                      </a:solidFill>
                    </a:endParaRPr>
                  </a:p>
                </c:rich>
              </c:tx>
              <c:spPr/>
              <c:showVal val="1"/>
            </c:dLbl>
            <c:dLbl>
              <c:idx val="1"/>
              <c:tx>
                <c:rich>
                  <a:bodyPr/>
                  <a:lstStyle/>
                  <a:p>
                    <a:pPr>
                      <a:defRPr sz="1600" b="1">
                        <a:solidFill>
                          <a:schemeClr val="bg1"/>
                        </a:solidFill>
                      </a:defRPr>
                    </a:pPr>
                    <a:r>
                      <a:rPr lang="en-US" sz="1600" b="1" dirty="0" smtClean="0">
                        <a:solidFill>
                          <a:schemeClr val="bg1"/>
                        </a:solidFill>
                      </a:rPr>
                      <a:t>14.5 %</a:t>
                    </a:r>
                    <a:endParaRPr lang="en-US" sz="1600" b="1" dirty="0">
                      <a:solidFill>
                        <a:schemeClr val="bg1"/>
                      </a:solidFill>
                    </a:endParaRPr>
                  </a:p>
                </c:rich>
              </c:tx>
              <c:spPr/>
              <c:showVal val="1"/>
            </c:dLbl>
            <c:dLbl>
              <c:idx val="2"/>
              <c:tx>
                <c:rich>
                  <a:bodyPr/>
                  <a:lstStyle/>
                  <a:p>
                    <a:pPr>
                      <a:defRPr sz="1600" b="1">
                        <a:solidFill>
                          <a:schemeClr val="bg1"/>
                        </a:solidFill>
                      </a:defRPr>
                    </a:pPr>
                    <a:r>
                      <a:rPr lang="en-US" sz="1600" b="1" dirty="0" smtClean="0">
                        <a:solidFill>
                          <a:schemeClr val="bg1"/>
                        </a:solidFill>
                      </a:rPr>
                      <a:t>16 %</a:t>
                    </a:r>
                    <a:endParaRPr lang="en-US" sz="1600" b="1" dirty="0">
                      <a:solidFill>
                        <a:schemeClr val="bg1"/>
                      </a:solidFill>
                    </a:endParaRPr>
                  </a:p>
                </c:rich>
              </c:tx>
              <c:spPr/>
              <c:showVal val="1"/>
            </c:dLbl>
            <c:dLbl>
              <c:idx val="3"/>
              <c:layout>
                <c:manualLayout>
                  <c:x val="1.4668814550724818E-3"/>
                  <c:y val="-4.1701208427236701E-2"/>
                </c:manualLayout>
              </c:layout>
              <c:tx>
                <c:rich>
                  <a:bodyPr/>
                  <a:lstStyle/>
                  <a:p>
                    <a:r>
                      <a:rPr lang="en-US" dirty="0" smtClean="0"/>
                      <a:t>0.6 %</a:t>
                    </a:r>
                    <a:endParaRPr lang="en-US" dirty="0"/>
                  </a:p>
                </c:rich>
              </c:tx>
              <c:showVal val="1"/>
            </c:dLbl>
            <c:dLbl>
              <c:idx val="4"/>
              <c:layout>
                <c:manualLayout>
                  <c:x val="0"/>
                  <c:y val="-2.6983134864682581E-2"/>
                </c:manualLayout>
              </c:layout>
              <c:tx>
                <c:rich>
                  <a:bodyPr/>
                  <a:lstStyle/>
                  <a:p>
                    <a:r>
                      <a:rPr lang="en-US" dirty="0" smtClean="0"/>
                      <a:t>0.6 %</a:t>
                    </a:r>
                    <a:endParaRPr lang="en-US" dirty="0"/>
                  </a:p>
                </c:rich>
              </c:tx>
              <c:showVal val="1"/>
            </c:dLbl>
            <c:dLbl>
              <c:idx val="5"/>
              <c:layout>
                <c:manualLayout>
                  <c:x val="-2.9337629101449641E-3"/>
                  <c:y val="-3.4342171645959645E-2"/>
                </c:manualLayout>
              </c:layout>
              <c:tx>
                <c:rich>
                  <a:bodyPr/>
                  <a:lstStyle/>
                  <a:p>
                    <a:r>
                      <a:rPr lang="en-US" dirty="0" smtClean="0"/>
                      <a:t>1.4 %</a:t>
                    </a:r>
                    <a:endParaRPr lang="en-US" dirty="0"/>
                  </a:p>
                </c:rich>
              </c:tx>
              <c:showVal val="1"/>
            </c:dLbl>
            <c:dLbl>
              <c:idx val="6"/>
              <c:tx>
                <c:rich>
                  <a:bodyPr/>
                  <a:lstStyle/>
                  <a:p>
                    <a:pPr>
                      <a:defRPr sz="1600" b="1">
                        <a:solidFill>
                          <a:schemeClr val="bg1"/>
                        </a:solidFill>
                      </a:defRPr>
                    </a:pPr>
                    <a:r>
                      <a:rPr lang="en-US" dirty="0" smtClean="0"/>
                      <a:t>6.3 %</a:t>
                    </a:r>
                    <a:endParaRPr lang="en-US" dirty="0"/>
                  </a:p>
                </c:rich>
              </c:tx>
              <c:spPr/>
              <c:showVal val="1"/>
            </c:dLbl>
            <c:delete val="1"/>
            <c:txPr>
              <a:bodyPr/>
              <a:lstStyle/>
              <a:p>
                <a:pPr>
                  <a:defRPr sz="1600" b="1"/>
                </a:pPr>
                <a:endParaRPr lang="en-US"/>
              </a:p>
            </c:txPr>
          </c:dLbls>
          <c:cat>
            <c:strRef>
              <c:f>Sheet1!$A$2:$A$8</c:f>
              <c:strCache>
                <c:ptCount val="7"/>
                <c:pt idx="0">
                  <c:v>New Jersey</c:v>
                </c:pt>
                <c:pt idx="1">
                  <c:v>Alabama</c:v>
                </c:pt>
                <c:pt idx="2">
                  <c:v>Hawaii</c:v>
                </c:pt>
                <c:pt idx="3">
                  <c:v>Iowa</c:v>
                </c:pt>
                <c:pt idx="4">
                  <c:v>Minnesota</c:v>
                </c:pt>
                <c:pt idx="5">
                  <c:v>Wisconsin</c:v>
                </c:pt>
                <c:pt idx="6">
                  <c:v>New York</c:v>
                </c:pt>
              </c:strCache>
            </c:strRef>
          </c:cat>
          <c:val>
            <c:numRef>
              <c:f>Sheet1!$C$2:$C$8</c:f>
              <c:numCache>
                <c:formatCode>General</c:formatCode>
                <c:ptCount val="7"/>
                <c:pt idx="0">
                  <c:v>16.399999999999999</c:v>
                </c:pt>
                <c:pt idx="1">
                  <c:v>14.5</c:v>
                </c:pt>
                <c:pt idx="2">
                  <c:v>16</c:v>
                </c:pt>
                <c:pt idx="3">
                  <c:v>0.60000000000000042</c:v>
                </c:pt>
                <c:pt idx="4">
                  <c:v>0.60000000000000042</c:v>
                </c:pt>
                <c:pt idx="5">
                  <c:v>1.4</c:v>
                </c:pt>
                <c:pt idx="6">
                  <c:v>6.3</c:v>
                </c:pt>
              </c:numCache>
            </c:numRef>
          </c:val>
        </c:ser>
        <c:gapWidth val="72"/>
        <c:overlap val="100"/>
        <c:axId val="85941632"/>
        <c:axId val="85976192"/>
      </c:barChart>
      <c:catAx>
        <c:axId val="85941632"/>
        <c:scaling>
          <c:orientation val="minMax"/>
        </c:scaling>
        <c:axPos val="b"/>
        <c:tickLblPos val="nextTo"/>
        <c:txPr>
          <a:bodyPr/>
          <a:lstStyle/>
          <a:p>
            <a:pPr>
              <a:defRPr sz="1600" b="1"/>
            </a:pPr>
            <a:endParaRPr lang="en-US"/>
          </a:p>
        </c:txPr>
        <c:crossAx val="85976192"/>
        <c:crosses val="autoZero"/>
        <c:auto val="1"/>
        <c:lblAlgn val="ctr"/>
        <c:lblOffset val="100"/>
      </c:catAx>
      <c:valAx>
        <c:axId val="85976192"/>
        <c:scaling>
          <c:orientation val="minMax"/>
        </c:scaling>
        <c:axPos val="l"/>
        <c:majorGridlines/>
        <c:title>
          <c:tx>
            <c:rich>
              <a:bodyPr rot="-5400000" vert="horz"/>
              <a:lstStyle/>
              <a:p>
                <a:pPr>
                  <a:defRPr/>
                </a:pPr>
                <a:r>
                  <a:rPr lang="en-US" sz="1800" b="1" i="0" baseline="0" dirty="0" smtClean="0"/>
                  <a:t>Share of State Revenue in Percent</a:t>
                </a:r>
                <a:endParaRPr lang="en-US" sz="1800" b="1" i="0" baseline="0" dirty="0"/>
              </a:p>
            </c:rich>
          </c:tx>
        </c:title>
        <c:numFmt formatCode="General" sourceLinked="1"/>
        <c:tickLblPos val="nextTo"/>
        <c:crossAx val="85941632"/>
        <c:crosses val="autoZero"/>
        <c:crossBetween val="between"/>
      </c:valAx>
    </c:plotArea>
    <c:legend>
      <c:legendPos val="r"/>
      <c:layout>
        <c:manualLayout>
          <c:xMode val="edge"/>
          <c:yMode val="edge"/>
          <c:x val="0.60686756936472352"/>
          <c:y val="0.11917506163434741"/>
          <c:w val="0.29851407218650716"/>
          <c:h val="0.13616767632908827"/>
        </c:manualLayout>
      </c:layout>
      <c:spPr>
        <a:solidFill>
          <a:schemeClr val="bg1"/>
        </a:solidFill>
        <a:ln>
          <a:solidFill>
            <a:srgbClr val="1F497D">
              <a:lumMod val="50000"/>
            </a:srgbClr>
          </a:solidFill>
        </a:ln>
      </c:spPr>
    </c:legend>
    <c:plotVisOnly val="1"/>
  </c:chart>
  <c:spPr>
    <a:ln>
      <a:solidFill>
        <a:schemeClr val="tx2">
          <a:lumMod val="50000"/>
        </a:schemeClr>
      </a:solidFill>
    </a:ln>
  </c:spPr>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47800622144521"/>
          <c:y val="6.5540103796698168E-2"/>
          <c:w val="0.83283063575386662"/>
          <c:h val="0.58301135463168996"/>
        </c:manualLayout>
      </c:layout>
      <c:barChart>
        <c:barDir val="col"/>
        <c:grouping val="stacked"/>
        <c:ser>
          <c:idx val="1"/>
          <c:order val="0"/>
          <c:tx>
            <c:strRef>
              <c:f>Sheet1!$C$2</c:f>
              <c:strCache>
                <c:ptCount val="1"/>
                <c:pt idx="0">
                  <c:v>Debt Held by the Public</c:v>
                </c:pt>
              </c:strCache>
            </c:strRef>
          </c:tx>
          <c:spPr>
            <a:solidFill>
              <a:srgbClr val="FF0000"/>
            </a:solidFill>
            <a:ln w="38100">
              <a:solidFill>
                <a:schemeClr val="bg1"/>
              </a:solidFill>
            </a:ln>
          </c:spPr>
          <c:dLbls>
            <c:dLbl>
              <c:idx val="0"/>
              <c:layout/>
              <c:tx>
                <c:rich>
                  <a:bodyPr/>
                  <a:lstStyle/>
                  <a:p>
                    <a:r>
                      <a:rPr lang="en-US"/>
                      <a:t>$</a:t>
                    </a:r>
                    <a:r>
                      <a:rPr lang="en-US" smtClean="0"/>
                      <a:t>3.4 (35%)</a:t>
                    </a:r>
                    <a:endParaRPr lang="en-US" dirty="0"/>
                  </a:p>
                </c:rich>
              </c:tx>
              <c:showVal val="1"/>
            </c:dLbl>
            <c:dLbl>
              <c:idx val="1"/>
              <c:layout/>
              <c:tx>
                <c:rich>
                  <a:bodyPr/>
                  <a:lstStyle/>
                  <a:p>
                    <a:r>
                      <a:rPr lang="en-US" dirty="0"/>
                      <a:t>$</a:t>
                    </a:r>
                    <a:r>
                      <a:rPr lang="en-US" dirty="0" smtClean="0"/>
                      <a:t>8.9 (61%)</a:t>
                    </a:r>
                    <a:endParaRPr lang="en-US" dirty="0"/>
                  </a:p>
                </c:rich>
              </c:tx>
              <c:showVal val="1"/>
            </c:dLbl>
            <c:numFmt formatCode="&quot;$&quot;#,##0.0" sourceLinked="0"/>
            <c:txPr>
              <a:bodyPr/>
              <a:lstStyle/>
              <a:p>
                <a:pPr>
                  <a:defRPr>
                    <a:solidFill>
                      <a:srgbClr val="FFFFFF"/>
                    </a:solidFill>
                  </a:defRPr>
                </a:pPr>
                <a:endParaRPr lang="en-US"/>
              </a:p>
            </c:txPr>
            <c:showVal val="1"/>
          </c:dLbls>
          <c:cat>
            <c:strRef>
              <c:f>Sheet1!$A$3:$A$4</c:f>
              <c:strCache>
                <c:ptCount val="2"/>
                <c:pt idx="0">
                  <c:v>September 30, 2000</c:v>
                </c:pt>
                <c:pt idx="1">
                  <c:v>August 31, 2010</c:v>
                </c:pt>
              </c:strCache>
            </c:strRef>
          </c:cat>
          <c:val>
            <c:numRef>
              <c:f>Sheet1!$C$3:$C$4</c:f>
              <c:numCache>
                <c:formatCode>#,##0.00</c:formatCode>
                <c:ptCount val="2"/>
                <c:pt idx="0">
                  <c:v>3.4098039999999967</c:v>
                </c:pt>
                <c:pt idx="1">
                  <c:v>8.9270000000000014</c:v>
                </c:pt>
              </c:numCache>
            </c:numRef>
          </c:val>
        </c:ser>
        <c:ser>
          <c:idx val="0"/>
          <c:order val="1"/>
          <c:tx>
            <c:strRef>
              <c:f>Sheet1!$B$2</c:f>
              <c:strCache>
                <c:ptCount val="1"/>
                <c:pt idx="0">
                  <c:v>Intragovernmental Debt</c:v>
                </c:pt>
              </c:strCache>
            </c:strRef>
          </c:tx>
          <c:spPr>
            <a:solidFill>
              <a:srgbClr val="080377"/>
            </a:solidFill>
            <a:ln w="38100">
              <a:solidFill>
                <a:prstClr val="white"/>
              </a:solidFill>
            </a:ln>
          </c:spPr>
          <c:dLbls>
            <c:dLbl>
              <c:idx val="0"/>
              <c:layout/>
              <c:tx>
                <c:rich>
                  <a:bodyPr/>
                  <a:lstStyle/>
                  <a:p>
                    <a:r>
                      <a:rPr lang="en-US"/>
                      <a:t>$</a:t>
                    </a:r>
                    <a:r>
                      <a:rPr lang="en-US" smtClean="0"/>
                      <a:t>2.2 (23%)</a:t>
                    </a:r>
                    <a:endParaRPr lang="en-US" dirty="0"/>
                  </a:p>
                </c:rich>
              </c:tx>
              <c:showVal val="1"/>
            </c:dLbl>
            <c:dLbl>
              <c:idx val="1"/>
              <c:layout/>
              <c:tx>
                <c:rich>
                  <a:bodyPr/>
                  <a:lstStyle/>
                  <a:p>
                    <a:r>
                      <a:rPr lang="en-US"/>
                      <a:t>$</a:t>
                    </a:r>
                    <a:r>
                      <a:rPr lang="en-US" smtClean="0"/>
                      <a:t>4.5 (31%)</a:t>
                    </a:r>
                    <a:endParaRPr lang="en-US"/>
                  </a:p>
                </c:rich>
              </c:tx>
              <c:showVal val="1"/>
            </c:dLbl>
            <c:numFmt formatCode="&quot;$&quot;#,##0.0" sourceLinked="0"/>
            <c:txPr>
              <a:bodyPr/>
              <a:lstStyle/>
              <a:p>
                <a:pPr>
                  <a:defRPr>
                    <a:solidFill>
                      <a:schemeClr val="bg1"/>
                    </a:solidFill>
                  </a:defRPr>
                </a:pPr>
                <a:endParaRPr lang="en-US"/>
              </a:p>
            </c:txPr>
            <c:showVal val="1"/>
          </c:dLbls>
          <c:cat>
            <c:strRef>
              <c:f>Sheet1!$A$3:$A$4</c:f>
              <c:strCache>
                <c:ptCount val="2"/>
                <c:pt idx="0">
                  <c:v>September 30, 2000</c:v>
                </c:pt>
                <c:pt idx="1">
                  <c:v>August 31, 2010</c:v>
                </c:pt>
              </c:strCache>
            </c:strRef>
          </c:cat>
          <c:val>
            <c:numRef>
              <c:f>Sheet1!$B$3:$B$4</c:f>
              <c:numCache>
                <c:formatCode>#,##0.00</c:formatCode>
                <c:ptCount val="2"/>
                <c:pt idx="0">
                  <c:v>2.218896</c:v>
                </c:pt>
                <c:pt idx="1">
                  <c:v>4.5219999999999985</c:v>
                </c:pt>
              </c:numCache>
            </c:numRef>
          </c:val>
        </c:ser>
        <c:dLbls>
          <c:showVal val="1"/>
        </c:dLbls>
        <c:gapWidth val="123"/>
        <c:overlap val="100"/>
        <c:axId val="79678464"/>
        <c:axId val="79684352"/>
      </c:barChart>
      <c:catAx>
        <c:axId val="79678464"/>
        <c:scaling>
          <c:orientation val="minMax"/>
        </c:scaling>
        <c:axPos val="b"/>
        <c:numFmt formatCode="General" sourceLinked="1"/>
        <c:majorTickMark val="none"/>
        <c:tickLblPos val="nextTo"/>
        <c:crossAx val="79684352"/>
        <c:crosses val="autoZero"/>
        <c:auto val="1"/>
        <c:lblAlgn val="ctr"/>
        <c:lblOffset val="50"/>
        <c:tickLblSkip val="1"/>
        <c:tickMarkSkip val="1"/>
      </c:catAx>
      <c:valAx>
        <c:axId val="79684352"/>
        <c:scaling>
          <c:orientation val="minMax"/>
        </c:scaling>
        <c:axPos val="l"/>
        <c:majorGridlines/>
        <c:title>
          <c:tx>
            <c:rich>
              <a:bodyPr rot="-5400000" vert="horz"/>
              <a:lstStyle/>
              <a:p>
                <a:pPr>
                  <a:defRPr/>
                </a:pPr>
                <a:r>
                  <a:rPr lang="en-US" dirty="0" smtClean="0">
                    <a:latin typeface="Arial"/>
                  </a:rPr>
                  <a:t>Trillions of Dollars</a:t>
                </a:r>
                <a:endParaRPr lang="en-US" dirty="0">
                  <a:latin typeface="Arial"/>
                </a:endParaRPr>
              </a:p>
            </c:rich>
          </c:tx>
          <c:layout>
            <c:manualLayout>
              <c:xMode val="edge"/>
              <c:yMode val="edge"/>
              <c:x val="2.9938182069346602E-2"/>
              <c:y val="0.13378665056248945"/>
            </c:manualLayout>
          </c:layout>
        </c:title>
        <c:numFmt formatCode="#,##0" sourceLinked="0"/>
        <c:majorTickMark val="none"/>
        <c:tickLblPos val="nextTo"/>
        <c:spPr>
          <a:ln w="9525">
            <a:noFill/>
          </a:ln>
        </c:spPr>
        <c:crossAx val="79678464"/>
        <c:crosses val="autoZero"/>
        <c:crossBetween val="between"/>
      </c:valAx>
    </c:plotArea>
    <c:plotVisOnly val="1"/>
  </c:chart>
  <c:spPr>
    <a:ln>
      <a:solidFill>
        <a:srgbClr val="003263"/>
      </a:solidFill>
    </a:ln>
  </c:spPr>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7826169385575096E-2"/>
          <c:y val="0.18760728583108169"/>
          <c:w val="0.3435593083759268"/>
          <c:h val="0.57766609372943423"/>
        </c:manualLayout>
      </c:layout>
      <c:pieChart>
        <c:varyColors val="1"/>
        <c:ser>
          <c:idx val="0"/>
          <c:order val="0"/>
          <c:tx>
            <c:strRef>
              <c:f>Sheet1!$B$1</c:f>
              <c:strCache>
                <c:ptCount val="1"/>
                <c:pt idx="0">
                  <c:v>1970</c:v>
                </c:pt>
              </c:strCache>
            </c:strRef>
          </c:tx>
          <c:spPr>
            <a:ln>
              <a:solidFill>
                <a:prstClr val="white"/>
              </a:solidFill>
            </a:ln>
          </c:spPr>
          <c:dPt>
            <c:idx val="0"/>
            <c:spPr>
              <a:solidFill>
                <a:srgbClr val="C00000"/>
              </a:solidFill>
              <a:ln>
                <a:solidFill>
                  <a:prstClr val="white"/>
                </a:solidFill>
              </a:ln>
            </c:spPr>
          </c:dPt>
          <c:dPt>
            <c:idx val="1"/>
            <c:spPr>
              <a:solidFill>
                <a:srgbClr val="FFB208"/>
              </a:solidFill>
              <a:ln>
                <a:solidFill>
                  <a:prstClr val="white"/>
                </a:solidFill>
              </a:ln>
            </c:spPr>
          </c:dPt>
          <c:dPt>
            <c:idx val="2"/>
            <c:spPr>
              <a:solidFill>
                <a:schemeClr val="accent6">
                  <a:lumMod val="75000"/>
                </a:schemeClr>
              </a:solidFill>
              <a:ln>
                <a:solidFill>
                  <a:prstClr val="white"/>
                </a:solidFill>
              </a:ln>
            </c:spPr>
          </c:dPt>
          <c:dPt>
            <c:idx val="3"/>
            <c:spPr>
              <a:solidFill>
                <a:srgbClr val="7030A0"/>
              </a:solidFill>
              <a:ln>
                <a:solidFill>
                  <a:prstClr val="white"/>
                </a:solidFill>
              </a:ln>
            </c:spPr>
          </c:dPt>
          <c:dPt>
            <c:idx val="4"/>
            <c:spPr>
              <a:solidFill>
                <a:srgbClr val="002060"/>
              </a:solidFill>
              <a:ln>
                <a:solidFill>
                  <a:prstClr val="white"/>
                </a:solidFill>
              </a:ln>
            </c:spPr>
          </c:dPt>
          <c:dPt>
            <c:idx val="5"/>
            <c:spPr>
              <a:solidFill>
                <a:srgbClr val="00B0F0"/>
              </a:solidFill>
              <a:ln>
                <a:solidFill>
                  <a:prstClr val="white"/>
                </a:solidFill>
              </a:ln>
            </c:spPr>
          </c:dPt>
          <c:dLbls>
            <c:dLbl>
              <c:idx val="0"/>
              <c:layout>
                <c:manualLayout>
                  <c:x val="-1.3797971199546021E-2"/>
                  <c:y val="9.9238051992883727E-2"/>
                </c:manualLayout>
              </c:layout>
              <c:showPercent val="1"/>
            </c:dLbl>
            <c:txPr>
              <a:bodyPr/>
              <a:lstStyle/>
              <a:p>
                <a:pPr>
                  <a:defRPr>
                    <a:solidFill>
                      <a:schemeClr val="bg1"/>
                    </a:solidFill>
                  </a:defRPr>
                </a:pPr>
                <a:endParaRPr lang="en-US"/>
              </a:p>
            </c:txPr>
            <c:showPercent val="1"/>
            <c:showLeaderLines val="1"/>
          </c:dLbls>
          <c:cat>
            <c:strRef>
              <c:f>Sheet1!$A$2:$A$7</c:f>
              <c:strCache>
                <c:ptCount val="6"/>
                <c:pt idx="0">
                  <c:v>Medicare and Medicaid</c:v>
                </c:pt>
                <c:pt idx="1">
                  <c:v>Social Security</c:v>
                </c:pt>
                <c:pt idx="2">
                  <c:v>Other Mandatory</c:v>
                </c:pt>
                <c:pt idx="3">
                  <c:v>Net Interest</c:v>
                </c:pt>
                <c:pt idx="4">
                  <c:v>Defense</c:v>
                </c:pt>
                <c:pt idx="5">
                  <c:v>Other Discretionary</c:v>
                </c:pt>
              </c:strCache>
            </c:strRef>
          </c:cat>
          <c:val>
            <c:numRef>
              <c:f>Sheet1!$B$2:$B$7</c:f>
              <c:numCache>
                <c:formatCode>0.0</c:formatCode>
                <c:ptCount val="6"/>
                <c:pt idx="0" formatCode="General">
                  <c:v>8575</c:v>
                </c:pt>
                <c:pt idx="1">
                  <c:v>29647</c:v>
                </c:pt>
                <c:pt idx="2" formatCode="General">
                  <c:v>22793</c:v>
                </c:pt>
                <c:pt idx="3" formatCode="General">
                  <c:v>14380</c:v>
                </c:pt>
                <c:pt idx="4" formatCode="0">
                  <c:v>81912</c:v>
                </c:pt>
                <c:pt idx="5" formatCode="General">
                  <c:v>38342</c:v>
                </c:pt>
              </c:numCache>
            </c:numRef>
          </c:val>
        </c:ser>
        <c:dLbls>
          <c:showPercent val="1"/>
        </c:dLbls>
        <c:firstSliceAng val="0"/>
      </c:pieChart>
    </c:plotArea>
    <c:legend>
      <c:legendPos val="t"/>
      <c:layout>
        <c:manualLayout>
          <c:xMode val="edge"/>
          <c:yMode val="edge"/>
          <c:x val="3.5395710671301296E-2"/>
          <c:y val="2.7911049454488881E-2"/>
          <c:w val="0.92856825329266257"/>
          <c:h val="0.12803762514072001"/>
        </c:manualLayout>
      </c:layout>
    </c:legend>
    <c:plotVisOnly val="1"/>
  </c:chart>
  <c:spPr>
    <a:ln>
      <a:solidFill>
        <a:srgbClr val="003263"/>
      </a:solidFill>
    </a:ln>
  </c:spPr>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2010</c:v>
                </c:pt>
              </c:strCache>
            </c:strRef>
          </c:tx>
          <c:spPr>
            <a:ln>
              <a:solidFill>
                <a:prstClr val="white"/>
              </a:solidFill>
            </a:ln>
          </c:spPr>
          <c:dPt>
            <c:idx val="0"/>
            <c:spPr>
              <a:solidFill>
                <a:srgbClr val="C00000"/>
              </a:solidFill>
              <a:ln>
                <a:solidFill>
                  <a:prstClr val="white"/>
                </a:solidFill>
              </a:ln>
            </c:spPr>
          </c:dPt>
          <c:dPt>
            <c:idx val="1"/>
            <c:spPr>
              <a:solidFill>
                <a:srgbClr val="FFB208"/>
              </a:solidFill>
              <a:ln>
                <a:solidFill>
                  <a:prstClr val="white"/>
                </a:solidFill>
              </a:ln>
            </c:spPr>
          </c:dPt>
          <c:dPt>
            <c:idx val="2"/>
            <c:spPr>
              <a:solidFill>
                <a:schemeClr val="accent6">
                  <a:lumMod val="75000"/>
                </a:schemeClr>
              </a:solidFill>
              <a:ln>
                <a:solidFill>
                  <a:prstClr val="white"/>
                </a:solidFill>
              </a:ln>
            </c:spPr>
          </c:dPt>
          <c:dPt>
            <c:idx val="3"/>
            <c:spPr>
              <a:solidFill>
                <a:srgbClr val="7030A0"/>
              </a:solidFill>
              <a:ln>
                <a:solidFill>
                  <a:prstClr val="white"/>
                </a:solidFill>
              </a:ln>
            </c:spPr>
          </c:dPt>
          <c:dPt>
            <c:idx val="4"/>
            <c:spPr>
              <a:solidFill>
                <a:srgbClr val="002060"/>
              </a:solidFill>
              <a:ln>
                <a:solidFill>
                  <a:prstClr val="white"/>
                </a:solidFill>
              </a:ln>
            </c:spPr>
          </c:dPt>
          <c:dPt>
            <c:idx val="5"/>
            <c:spPr>
              <a:solidFill>
                <a:srgbClr val="00B0F0"/>
              </a:solidFill>
              <a:ln>
                <a:solidFill>
                  <a:prstClr val="white"/>
                </a:solidFill>
              </a:ln>
            </c:spPr>
          </c:dPt>
          <c:dLbls>
            <c:txPr>
              <a:bodyPr/>
              <a:lstStyle/>
              <a:p>
                <a:pPr>
                  <a:defRPr>
                    <a:solidFill>
                      <a:schemeClr val="bg1"/>
                    </a:solidFill>
                  </a:defRPr>
                </a:pPr>
                <a:endParaRPr lang="en-US"/>
              </a:p>
            </c:txPr>
            <c:showPercent val="1"/>
            <c:showLeaderLines val="1"/>
          </c:dLbls>
          <c:cat>
            <c:strRef>
              <c:f>Sheet1!$A$2:$A$7</c:f>
              <c:strCache>
                <c:ptCount val="6"/>
                <c:pt idx="0">
                  <c:v>Medicare and Medicaid</c:v>
                </c:pt>
                <c:pt idx="1">
                  <c:v>Social Security</c:v>
                </c:pt>
                <c:pt idx="2">
                  <c:v>Other Mandatory</c:v>
                </c:pt>
                <c:pt idx="3">
                  <c:v>Net Interest</c:v>
                </c:pt>
                <c:pt idx="4">
                  <c:v>Defense</c:v>
                </c:pt>
                <c:pt idx="5">
                  <c:v>Other Discretionary</c:v>
                </c:pt>
              </c:strCache>
            </c:strRef>
          </c:cat>
          <c:val>
            <c:numRef>
              <c:f>Sheet1!$B$2:$B$7</c:f>
              <c:numCache>
                <c:formatCode>0</c:formatCode>
                <c:ptCount val="6"/>
                <c:pt idx="0">
                  <c:v>732.35699999999747</c:v>
                </c:pt>
                <c:pt idx="1">
                  <c:v>687.35399999999947</c:v>
                </c:pt>
                <c:pt idx="2">
                  <c:v>541.78400000000352</c:v>
                </c:pt>
                <c:pt idx="3">
                  <c:v>208.59800000000001</c:v>
                </c:pt>
                <c:pt idx="4">
                  <c:v>689.45599999999797</c:v>
                </c:pt>
                <c:pt idx="5">
                  <c:v>677.41400000000033</c:v>
                </c:pt>
              </c:numCache>
            </c:numRef>
          </c:val>
        </c:ser>
        <c:dLbls>
          <c:showPercent val="1"/>
        </c:dLbls>
        <c:firstSliceAng val="0"/>
      </c:pieChart>
    </c:plotArea>
    <c:plotVisOnly val="1"/>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5086235933615509E-2"/>
          <c:y val="0.22450633654184587"/>
          <c:w val="0.41017415874947138"/>
          <c:h val="0.51132370433922358"/>
        </c:manualLayout>
      </c:layout>
      <c:pieChart>
        <c:varyColors val="1"/>
        <c:ser>
          <c:idx val="0"/>
          <c:order val="0"/>
          <c:tx>
            <c:strRef>
              <c:f>Sheet1!$B$1</c:f>
              <c:strCache>
                <c:ptCount val="1"/>
                <c:pt idx="0">
                  <c:v>2010</c:v>
                </c:pt>
              </c:strCache>
            </c:strRef>
          </c:tx>
          <c:spPr>
            <a:ln>
              <a:solidFill>
                <a:prstClr val="white"/>
              </a:solidFill>
            </a:ln>
          </c:spPr>
          <c:dPt>
            <c:idx val="0"/>
            <c:explosion val="11"/>
            <c:spPr>
              <a:solidFill>
                <a:schemeClr val="tx2"/>
              </a:solidFill>
              <a:ln>
                <a:solidFill>
                  <a:prstClr val="white"/>
                </a:solidFill>
              </a:ln>
            </c:spPr>
          </c:dPt>
          <c:dPt>
            <c:idx val="1"/>
            <c:spPr>
              <a:solidFill>
                <a:srgbClr val="FF0000"/>
              </a:solidFill>
              <a:ln>
                <a:solidFill>
                  <a:prstClr val="white"/>
                </a:solidFill>
              </a:ln>
            </c:spPr>
          </c:dPt>
          <c:dPt>
            <c:idx val="2"/>
            <c:spPr>
              <a:solidFill>
                <a:srgbClr val="7030A0"/>
              </a:solidFill>
              <a:ln>
                <a:solidFill>
                  <a:prstClr val="white"/>
                </a:solidFill>
              </a:ln>
            </c:spPr>
          </c:dPt>
          <c:dLbls>
            <c:dLbl>
              <c:idx val="0"/>
              <c:layout>
                <c:manualLayout>
                  <c:x val="-0.20232494634676101"/>
                  <c:y val="0.12998439646550841"/>
                </c:manualLayout>
              </c:layout>
              <c:showCatName val="1"/>
              <c:showPercent val="1"/>
            </c:dLbl>
            <c:dLbl>
              <c:idx val="1"/>
              <c:layout/>
              <c:tx>
                <c:rich>
                  <a:bodyPr/>
                  <a:lstStyle/>
                  <a:p>
                    <a:r>
                      <a:rPr lang="en-US" b="1" dirty="0" smtClean="0"/>
                      <a:t>Mandatory</a:t>
                    </a:r>
                    <a:r>
                      <a:rPr lang="en-US" b="1" dirty="0"/>
                      <a:t>
</a:t>
                    </a:r>
                    <a:r>
                      <a:rPr lang="en-US" b="1" dirty="0" smtClean="0"/>
                      <a:t>Programs </a:t>
                    </a:r>
                  </a:p>
                  <a:p>
                    <a:r>
                      <a:rPr lang="en-US" b="1" dirty="0" smtClean="0"/>
                      <a:t>57</a:t>
                    </a:r>
                    <a:r>
                      <a:rPr lang="en-US" b="1" dirty="0"/>
                      <a:t>%</a:t>
                    </a:r>
                  </a:p>
                </c:rich>
              </c:tx>
              <c:dLblPos val="ctr"/>
              <c:showCatName val="1"/>
              <c:showPercent val="1"/>
            </c:dLbl>
            <c:dLbl>
              <c:idx val="2"/>
              <c:layout>
                <c:manualLayout>
                  <c:x val="0.16742961957526842"/>
                  <c:y val="-2.0188458923412388E-2"/>
                </c:manualLayout>
              </c:layout>
              <c:tx>
                <c:rich>
                  <a:bodyPr/>
                  <a:lstStyle/>
                  <a:p>
                    <a:pPr>
                      <a:defRPr sz="1300" b="1">
                        <a:solidFill>
                          <a:schemeClr val="tx1"/>
                        </a:solidFill>
                      </a:defRPr>
                    </a:pPr>
                    <a:r>
                      <a:rPr lang="en-US" sz="1300" b="1" dirty="0" smtClean="0">
                        <a:solidFill>
                          <a:schemeClr val="tx1"/>
                        </a:solidFill>
                      </a:rPr>
                      <a:t>Net Interest</a:t>
                    </a:r>
                    <a:r>
                      <a:rPr lang="en-US" sz="1300" b="1" dirty="0">
                        <a:solidFill>
                          <a:schemeClr val="tx1"/>
                        </a:solidFill>
                      </a:rPr>
                      <a:t>
</a:t>
                    </a:r>
                    <a:r>
                      <a:rPr lang="en-US" sz="1300" b="1" dirty="0" smtClean="0">
                        <a:solidFill>
                          <a:schemeClr val="tx1"/>
                        </a:solidFill>
                      </a:rPr>
                      <a:t>5</a:t>
                    </a:r>
                    <a:r>
                      <a:rPr lang="en-US" sz="1300" b="1" dirty="0">
                        <a:solidFill>
                          <a:schemeClr val="tx1"/>
                        </a:solidFill>
                      </a:rPr>
                      <a:t>%</a:t>
                    </a:r>
                  </a:p>
                </c:rich>
              </c:tx>
              <c:spPr/>
              <c:dLblPos val="bestFit"/>
              <c:showCatName val="1"/>
              <c:showPercent val="1"/>
            </c:dLbl>
            <c:txPr>
              <a:bodyPr/>
              <a:lstStyle/>
              <a:p>
                <a:pPr>
                  <a:defRPr sz="1300" b="1">
                    <a:solidFill>
                      <a:schemeClr val="bg1"/>
                    </a:solidFill>
                  </a:defRPr>
                </a:pPr>
                <a:endParaRPr lang="en-US"/>
              </a:p>
            </c:txPr>
            <c:showCatName val="1"/>
            <c:showPercent val="1"/>
            <c:showLeaderLines val="1"/>
          </c:dLbls>
          <c:cat>
            <c:strRef>
              <c:f>Sheet1!$A$2:$A$5</c:f>
              <c:strCache>
                <c:ptCount val="3"/>
                <c:pt idx="0">
                  <c:v>Discretionary</c:v>
                </c:pt>
                <c:pt idx="1">
                  <c:v>Mandatory</c:v>
                </c:pt>
                <c:pt idx="2">
                  <c:v>Net Interest</c:v>
                </c:pt>
              </c:strCache>
            </c:strRef>
          </c:cat>
          <c:val>
            <c:numRef>
              <c:f>Sheet1!$B$2:$B$5</c:f>
              <c:numCache>
                <c:formatCode>General</c:formatCode>
                <c:ptCount val="4"/>
                <c:pt idx="0">
                  <c:v>1408.202</c:v>
                </c:pt>
                <c:pt idx="1">
                  <c:v>2123.4770000000012</c:v>
                </c:pt>
                <c:pt idx="2">
                  <c:v>187.77199999999999</c:v>
                </c:pt>
              </c:numCache>
            </c:numRef>
          </c:val>
        </c:ser>
        <c:firstSliceAng val="0"/>
      </c:pieChart>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190906506666249E-2"/>
          <c:y val="0.17760535729756721"/>
          <c:w val="0.26480233273373799"/>
          <c:h val="0.41336955337760001"/>
        </c:manualLayout>
      </c:layout>
      <c:pieChart>
        <c:varyColors val="1"/>
        <c:ser>
          <c:idx val="0"/>
          <c:order val="0"/>
          <c:tx>
            <c:strRef>
              <c:f>Sheet1!$B$1</c:f>
              <c:strCache>
                <c:ptCount val="1"/>
                <c:pt idx="0">
                  <c:v>1970</c:v>
                </c:pt>
              </c:strCache>
            </c:strRef>
          </c:tx>
          <c:spPr>
            <a:ln>
              <a:solidFill>
                <a:schemeClr val="bg1"/>
              </a:solidFill>
            </a:ln>
          </c:spPr>
          <c:dPt>
            <c:idx val="0"/>
            <c:explosion val="15"/>
            <c:spPr>
              <a:solidFill>
                <a:schemeClr val="tx2"/>
              </a:solidFill>
              <a:ln>
                <a:solidFill>
                  <a:schemeClr val="bg1"/>
                </a:solidFill>
              </a:ln>
            </c:spPr>
          </c:dPt>
          <c:dPt>
            <c:idx val="1"/>
            <c:spPr>
              <a:solidFill>
                <a:srgbClr val="FF0000"/>
              </a:solidFill>
              <a:ln>
                <a:solidFill>
                  <a:schemeClr val="bg1"/>
                </a:solidFill>
              </a:ln>
            </c:spPr>
          </c:dPt>
          <c:dPt>
            <c:idx val="2"/>
            <c:spPr>
              <a:solidFill>
                <a:srgbClr val="7030A0"/>
              </a:solidFill>
              <a:ln>
                <a:solidFill>
                  <a:schemeClr val="bg1"/>
                </a:solidFill>
              </a:ln>
            </c:spPr>
          </c:dPt>
          <c:dLbls>
            <c:dLbl>
              <c:idx val="0"/>
              <c:layout>
                <c:manualLayout>
                  <c:x val="-0.123578493773546"/>
                  <c:y val="-6.3631030078358505E-2"/>
                </c:manualLayout>
              </c:layout>
              <c:spPr/>
              <c:txPr>
                <a:bodyPr/>
                <a:lstStyle/>
                <a:p>
                  <a:pPr>
                    <a:defRPr sz="1300" b="1">
                      <a:solidFill>
                        <a:schemeClr val="bg1"/>
                      </a:solidFill>
                    </a:defRPr>
                  </a:pPr>
                  <a:endParaRPr lang="en-US"/>
                </a:p>
              </c:txPr>
              <c:showCatName val="1"/>
              <c:showPercent val="1"/>
            </c:dLbl>
            <c:dLbl>
              <c:idx val="1"/>
              <c:layout>
                <c:manualLayout>
                  <c:x val="4.7587114234544113E-2"/>
                  <c:y val="2.2425846631252012E-2"/>
                </c:manualLayout>
              </c:layout>
              <c:tx>
                <c:rich>
                  <a:bodyPr/>
                  <a:lstStyle/>
                  <a:p>
                    <a:pPr>
                      <a:defRPr sz="1300" b="1">
                        <a:solidFill>
                          <a:schemeClr val="bg1"/>
                        </a:solidFill>
                      </a:defRPr>
                    </a:pPr>
                    <a:r>
                      <a:rPr lang="en-US" b="1" dirty="0" smtClean="0"/>
                      <a:t>Mandatory</a:t>
                    </a:r>
                    <a:r>
                      <a:rPr lang="en-US" b="1" dirty="0"/>
                      <a:t>
</a:t>
                    </a:r>
                    <a:r>
                      <a:rPr lang="en-US" b="1" dirty="0" smtClean="0"/>
                      <a:t>Programs </a:t>
                    </a:r>
                  </a:p>
                  <a:p>
                    <a:pPr>
                      <a:defRPr sz="1300" b="1">
                        <a:solidFill>
                          <a:schemeClr val="bg1"/>
                        </a:solidFill>
                      </a:defRPr>
                    </a:pPr>
                    <a:r>
                      <a:rPr lang="en-US" b="1" dirty="0" smtClean="0"/>
                      <a:t>31</a:t>
                    </a:r>
                    <a:r>
                      <a:rPr lang="en-US" b="1" dirty="0"/>
                      <a:t>%</a:t>
                    </a:r>
                  </a:p>
                </c:rich>
              </c:tx>
              <c:spPr/>
              <c:showCatName val="1"/>
              <c:showPercent val="1"/>
            </c:dLbl>
            <c:dLbl>
              <c:idx val="2"/>
              <c:layout>
                <c:manualLayout>
                  <c:x val="0.10983683345488802"/>
                  <c:y val="-1.5979611036556401E-2"/>
                </c:manualLayout>
              </c:layout>
              <c:spPr/>
              <c:txPr>
                <a:bodyPr/>
                <a:lstStyle/>
                <a:p>
                  <a:pPr>
                    <a:defRPr sz="1300" b="1">
                      <a:solidFill>
                        <a:schemeClr val="tx1"/>
                      </a:solidFill>
                    </a:defRPr>
                  </a:pPr>
                  <a:endParaRPr lang="en-US"/>
                </a:p>
              </c:txPr>
              <c:showCatName val="1"/>
              <c:showPercent val="1"/>
            </c:dLbl>
            <c:txPr>
              <a:bodyPr/>
              <a:lstStyle/>
              <a:p>
                <a:pPr>
                  <a:defRPr sz="1300" b="1"/>
                </a:pPr>
                <a:endParaRPr lang="en-US"/>
              </a:p>
            </c:txPr>
            <c:showCatName val="1"/>
            <c:showPercent val="1"/>
            <c:showLeaderLines val="1"/>
          </c:dLbls>
          <c:cat>
            <c:strRef>
              <c:f>Sheet1!$A$2:$A$5</c:f>
              <c:strCache>
                <c:ptCount val="3"/>
                <c:pt idx="0">
                  <c:v>Discretionary</c:v>
                </c:pt>
                <c:pt idx="1">
                  <c:v>Mandatory</c:v>
                </c:pt>
                <c:pt idx="2">
                  <c:v>Net Interest</c:v>
                </c:pt>
              </c:strCache>
            </c:strRef>
          </c:cat>
          <c:val>
            <c:numRef>
              <c:f>Sheet1!$B$2:$B$5</c:f>
              <c:numCache>
                <c:formatCode>General</c:formatCode>
                <c:ptCount val="4"/>
                <c:pt idx="0">
                  <c:v>120.3</c:v>
                </c:pt>
                <c:pt idx="1">
                  <c:v>61</c:v>
                </c:pt>
                <c:pt idx="2">
                  <c:v>14.4</c:v>
                </c:pt>
              </c:numCache>
            </c:numRef>
          </c:val>
        </c:ser>
        <c:firstSliceAng val="0"/>
      </c:pieChart>
    </c:plotArea>
    <c:plotVisOnly val="1"/>
  </c:chart>
  <c:spPr>
    <a:ln>
      <a:noFill/>
    </a:ln>
  </c:spPr>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9951414266411767"/>
          <c:y val="0.19178455275258197"/>
          <c:w val="0.37544591397471133"/>
          <c:h val="0.66658022442760001"/>
        </c:manualLayout>
      </c:layout>
      <c:pieChart>
        <c:varyColors val="1"/>
        <c:ser>
          <c:idx val="0"/>
          <c:order val="0"/>
          <c:tx>
            <c:strRef>
              <c:f>Sheet1!$B$1</c:f>
              <c:strCache>
                <c:ptCount val="1"/>
                <c:pt idx="0">
                  <c:v>2040</c:v>
                </c:pt>
              </c:strCache>
            </c:strRef>
          </c:tx>
          <c:spPr>
            <a:ln>
              <a:solidFill>
                <a:prstClr val="white"/>
              </a:solidFill>
            </a:ln>
          </c:spPr>
          <c:dPt>
            <c:idx val="0"/>
            <c:explosion val="15"/>
            <c:spPr>
              <a:solidFill>
                <a:schemeClr val="tx2"/>
              </a:solidFill>
              <a:ln>
                <a:solidFill>
                  <a:prstClr val="white"/>
                </a:solidFill>
              </a:ln>
            </c:spPr>
          </c:dPt>
          <c:dPt>
            <c:idx val="1"/>
            <c:spPr>
              <a:solidFill>
                <a:srgbClr val="FF0000"/>
              </a:solidFill>
              <a:ln>
                <a:solidFill>
                  <a:prstClr val="white"/>
                </a:solidFill>
              </a:ln>
            </c:spPr>
          </c:dPt>
          <c:dPt>
            <c:idx val="2"/>
            <c:spPr>
              <a:solidFill>
                <a:srgbClr val="7030A0"/>
              </a:solidFill>
              <a:ln>
                <a:solidFill>
                  <a:prstClr val="white"/>
                </a:solidFill>
              </a:ln>
            </c:spPr>
          </c:dPt>
          <c:dLbls>
            <c:dLbl>
              <c:idx val="0"/>
              <c:layout>
                <c:manualLayout>
                  <c:x val="-0.10922579569245802"/>
                  <c:y val="0.21148788414579112"/>
                </c:manualLayout>
              </c:layout>
              <c:dLblPos val="bestFit"/>
              <c:showCatName val="1"/>
              <c:showPercent val="1"/>
            </c:dLbl>
            <c:dLbl>
              <c:idx val="1"/>
              <c:layout>
                <c:manualLayout>
                  <c:x val="-0.14177696566085388"/>
                  <c:y val="-0.20998720442615773"/>
                </c:manualLayout>
              </c:layout>
              <c:tx>
                <c:rich>
                  <a:bodyPr/>
                  <a:lstStyle/>
                  <a:p>
                    <a:r>
                      <a:rPr lang="en-US" b="1" dirty="0" smtClean="0"/>
                      <a:t>Mandatory</a:t>
                    </a:r>
                    <a:r>
                      <a:rPr lang="en-US" b="1" dirty="0"/>
                      <a:t>
</a:t>
                    </a:r>
                    <a:r>
                      <a:rPr lang="en-US" b="1" dirty="0" smtClean="0"/>
                      <a:t>Programs</a:t>
                    </a:r>
                  </a:p>
                  <a:p>
                    <a:r>
                      <a:rPr lang="en-US" b="1" dirty="0" smtClean="0"/>
                      <a:t>47%</a:t>
                    </a:r>
                    <a:endParaRPr lang="en-US" b="1" dirty="0"/>
                  </a:p>
                </c:rich>
              </c:tx>
              <c:dLblPos val="bestFit"/>
              <c:showCatName val="1"/>
              <c:showPercent val="1"/>
            </c:dLbl>
            <c:dLbl>
              <c:idx val="2"/>
              <c:layout>
                <c:manualLayout>
                  <c:x val="0.14424635464357821"/>
                  <c:y val="0.16576100090851187"/>
                </c:manualLayout>
              </c:layout>
              <c:dLblPos val="bestFit"/>
              <c:showCatName val="1"/>
              <c:showPercent val="1"/>
            </c:dLbl>
            <c:txPr>
              <a:bodyPr/>
              <a:lstStyle/>
              <a:p>
                <a:pPr>
                  <a:defRPr sz="1300" b="1">
                    <a:solidFill>
                      <a:schemeClr val="bg1"/>
                    </a:solidFill>
                  </a:defRPr>
                </a:pPr>
                <a:endParaRPr lang="en-US"/>
              </a:p>
            </c:txPr>
            <c:dLblPos val="bestFit"/>
            <c:showCatName val="1"/>
            <c:showPercent val="1"/>
            <c:showLeaderLines val="1"/>
          </c:dLbls>
          <c:cat>
            <c:strRef>
              <c:f>Sheet1!$A$2:$A$4</c:f>
              <c:strCache>
                <c:ptCount val="3"/>
                <c:pt idx="0">
                  <c:v>Discretionary</c:v>
                </c:pt>
                <c:pt idx="1">
                  <c:v>Mandatory</c:v>
                </c:pt>
                <c:pt idx="2">
                  <c:v>Net Interest</c:v>
                </c:pt>
              </c:strCache>
            </c:strRef>
          </c:cat>
          <c:val>
            <c:numRef>
              <c:f>Sheet1!$B$2:$B$4</c:f>
              <c:numCache>
                <c:formatCode>General</c:formatCode>
                <c:ptCount val="3"/>
                <c:pt idx="0">
                  <c:v>2087.9770589734999</c:v>
                </c:pt>
                <c:pt idx="1">
                  <c:v>5620.7032581148806</c:v>
                </c:pt>
                <c:pt idx="2">
                  <c:v>4146.3808242000014</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0.03571</cdr:x>
      <cdr:y>0.76829</cdr:y>
    </cdr:from>
    <cdr:to>
      <cdr:x>0.45238</cdr:x>
      <cdr:y>0.9346</cdr:y>
    </cdr:to>
    <cdr:sp macro="" textlink="">
      <cdr:nvSpPr>
        <cdr:cNvPr id="4" name="TextBox 8"/>
        <cdr:cNvSpPr txBox="1"/>
      </cdr:nvSpPr>
      <cdr:spPr>
        <a:xfrm xmlns:a="http://schemas.openxmlformats.org/drawingml/2006/main">
          <a:off x="228600" y="3980993"/>
          <a:ext cx="2667021" cy="861752"/>
        </a:xfrm>
        <a:prstGeom xmlns:a="http://schemas.openxmlformats.org/drawingml/2006/main" prst="rect">
          <a:avLst/>
        </a:prstGeom>
        <a:noFill xmlns:a="http://schemas.openxmlformats.org/drawingml/2006/main"/>
        <a:ln xmlns:a="http://schemas.openxmlformats.org/drawingml/2006/main">
          <a:solidFill>
            <a:srgbClr val="003263"/>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Projected Size of the Total Economy: $14.4 Trillion </a:t>
          </a:r>
          <a:r>
            <a:rPr lang="en-US" sz="1400" dirty="0" smtClean="0"/>
            <a:t>(Constant 2009 Dollars)</a:t>
          </a:r>
          <a:endParaRPr lang="en-US" sz="1400" dirty="0"/>
        </a:p>
      </cdr:txBody>
    </cdr:sp>
  </cdr:relSizeAnchor>
  <cdr:relSizeAnchor xmlns:cdr="http://schemas.openxmlformats.org/drawingml/2006/chartDrawing">
    <cdr:from>
      <cdr:x>0.20285</cdr:x>
      <cdr:y>0.11618</cdr:y>
    </cdr:from>
    <cdr:to>
      <cdr:x>0.30483</cdr:x>
      <cdr:y>0.18745</cdr:y>
    </cdr:to>
    <cdr:sp macro="" textlink="">
      <cdr:nvSpPr>
        <cdr:cNvPr id="6" name="Rectangle 5"/>
        <cdr:cNvSpPr/>
      </cdr:nvSpPr>
      <cdr:spPr>
        <a:xfrm xmlns:a="http://schemas.openxmlformats.org/drawingml/2006/main">
          <a:off x="1298404" y="601984"/>
          <a:ext cx="652754"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b="1" dirty="0" smtClean="0"/>
            <a:t>2010</a:t>
          </a:r>
          <a:endParaRPr lang="en-US" dirty="0" smtClean="0"/>
        </a:p>
      </cdr:txBody>
    </cdr:sp>
  </cdr:relSizeAnchor>
  <cdr:relSizeAnchor xmlns:cdr="http://schemas.openxmlformats.org/drawingml/2006/chartDrawing">
    <cdr:from>
      <cdr:x>0.66551</cdr:x>
      <cdr:y>0.11956</cdr:y>
    </cdr:from>
    <cdr:to>
      <cdr:x>0.76749</cdr:x>
      <cdr:y>0.19083</cdr:y>
    </cdr:to>
    <cdr:sp macro="" textlink="">
      <cdr:nvSpPr>
        <cdr:cNvPr id="8" name="Rectangle 7"/>
        <cdr:cNvSpPr/>
      </cdr:nvSpPr>
      <cdr:spPr>
        <a:xfrm xmlns:a="http://schemas.openxmlformats.org/drawingml/2006/main">
          <a:off x="4259814" y="619520"/>
          <a:ext cx="652753" cy="369293"/>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b="1" dirty="0" smtClean="0"/>
            <a:t>2040</a:t>
          </a:r>
          <a:endParaRPr lang="en-US" dirty="0" smtClean="0"/>
        </a:p>
      </cdr:txBody>
    </cdr:sp>
  </cdr:relSizeAnchor>
</c:userShapes>
</file>

<file path=ppt/drawings/drawing10.xml><?xml version="1.0" encoding="utf-8"?>
<c:userShapes xmlns:c="http://schemas.openxmlformats.org/drawingml/2006/chart">
  <cdr:relSizeAnchor xmlns:cdr="http://schemas.openxmlformats.org/drawingml/2006/chartDrawing">
    <cdr:from>
      <cdr:x>0.30758</cdr:x>
      <cdr:y>0.27019</cdr:y>
    </cdr:from>
    <cdr:to>
      <cdr:x>0.34441</cdr:x>
      <cdr:y>0.49053</cdr:y>
    </cdr:to>
    <cdr:sp macro="" textlink="">
      <cdr:nvSpPr>
        <cdr:cNvPr id="3" name="Straight Arrow Connector 2"/>
        <cdr:cNvSpPr/>
      </cdr:nvSpPr>
      <cdr:spPr>
        <a:xfrm xmlns:a="http://schemas.openxmlformats.org/drawingml/2006/main" rot="16200000" flipH="1">
          <a:off x="2262682" y="1805126"/>
          <a:ext cx="1138356" cy="319935"/>
        </a:xfrm>
        <a:prstGeom xmlns:a="http://schemas.openxmlformats.org/drawingml/2006/main" prst="straightConnector1">
          <a:avLst/>
        </a:prstGeom>
        <a:ln xmlns:a="http://schemas.openxmlformats.org/drawingml/2006/main">
          <a:solidFill>
            <a:srgbClr val="008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0.20979</cdr:x>
      <cdr:y>0.17447</cdr:y>
    </cdr:from>
    <cdr:to>
      <cdr:x>0.34719</cdr:x>
      <cdr:y>0.25212</cdr:y>
    </cdr:to>
    <cdr:sp macro="" textlink="">
      <cdr:nvSpPr>
        <cdr:cNvPr id="4" name="TextBox 3"/>
        <cdr:cNvSpPr txBox="1"/>
      </cdr:nvSpPr>
      <cdr:spPr>
        <a:xfrm xmlns:a="http://schemas.openxmlformats.org/drawingml/2006/main">
          <a:off x="1822444" y="901368"/>
          <a:ext cx="1193566" cy="401168"/>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008000"/>
              </a:solidFill>
              <a:latin typeface="Arial"/>
            </a:rPr>
            <a:t>Revenue</a:t>
          </a:r>
          <a:endParaRPr lang="en-US" sz="1800" b="1" dirty="0">
            <a:solidFill>
              <a:srgbClr val="008000"/>
            </a:solidFill>
            <a:latin typeface="Arial"/>
          </a:endParaRPr>
        </a:p>
      </cdr:txBody>
    </cdr:sp>
  </cdr:relSizeAnchor>
  <cdr:relSizeAnchor xmlns:cdr="http://schemas.openxmlformats.org/drawingml/2006/chartDrawing">
    <cdr:from>
      <cdr:x>0</cdr:x>
      <cdr:y>0.88109</cdr:y>
    </cdr:from>
    <cdr:to>
      <cdr:x>1</cdr:x>
      <cdr:y>0.99239</cdr:y>
    </cdr:to>
    <cdr:sp macro="" textlink="">
      <cdr:nvSpPr>
        <cdr:cNvPr id="6" name="TextBox 1"/>
        <cdr:cNvSpPr txBox="1"/>
      </cdr:nvSpPr>
      <cdr:spPr>
        <a:xfrm xmlns:a="http://schemas.openxmlformats.org/drawingml/2006/main">
          <a:off x="0" y="4552043"/>
          <a:ext cx="8686800" cy="57498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200" cap="all" dirty="0" smtClean="0">
              <a:latin typeface="+mn-lt"/>
            </a:rPr>
            <a:t>Source: </a:t>
          </a:r>
          <a:r>
            <a:rPr lang="en-US" sz="1200" dirty="0" smtClean="0">
              <a:latin typeface="+mn-lt"/>
            </a:rPr>
            <a:t>Data from the Government Accountability Office </a:t>
          </a:r>
          <a:r>
            <a:rPr lang="en-US" sz="1200" i="1" dirty="0" smtClean="0">
              <a:latin typeface="+mn-lt"/>
            </a:rPr>
            <a:t>The Federal Government’s Long-Term Fiscal Outlook: January 2010 Update</a:t>
          </a:r>
          <a:r>
            <a:rPr lang="en-US" sz="1200" dirty="0" smtClean="0">
              <a:latin typeface="+mn-lt"/>
            </a:rPr>
            <a:t>, alternative simulation using Congressional Budget Office assumptions. Compiled by PGPF.</a:t>
          </a:r>
        </a:p>
        <a:p xmlns:a="http://schemas.openxmlformats.org/drawingml/2006/main">
          <a:r>
            <a:rPr lang="en-US" sz="1200" dirty="0" smtClean="0">
              <a:latin typeface="+mn-lt"/>
            </a:rPr>
            <a:t>NOTE: Baseline interest rate is assumed to be 5.0 percent. </a:t>
          </a:r>
        </a:p>
      </cdr:txBody>
    </cdr:sp>
  </cdr:relSizeAnchor>
  <cdr:relSizeAnchor xmlns:cdr="http://schemas.openxmlformats.org/drawingml/2006/chartDrawing">
    <cdr:from>
      <cdr:x>0.27363</cdr:x>
      <cdr:y>0.68317</cdr:y>
    </cdr:from>
    <cdr:to>
      <cdr:x>0.31324</cdr:x>
      <cdr:y>0.71552</cdr:y>
    </cdr:to>
    <cdr:sp macro="" textlink="">
      <cdr:nvSpPr>
        <cdr:cNvPr id="8" name="Straight Connector 7"/>
        <cdr:cNvSpPr/>
      </cdr:nvSpPr>
      <cdr:spPr>
        <a:xfrm xmlns:a="http://schemas.openxmlformats.org/drawingml/2006/main" flipV="1">
          <a:off x="2376947" y="3529494"/>
          <a:ext cx="344129" cy="167148"/>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0.75693</cdr:x>
      <cdr:y>0.11033</cdr:y>
    </cdr:from>
    <cdr:to>
      <cdr:x>0.79315</cdr:x>
      <cdr:y>0.13507</cdr:y>
    </cdr:to>
    <cdr:sp macro="" textlink="">
      <cdr:nvSpPr>
        <cdr:cNvPr id="7" name="Straight Connector 6"/>
        <cdr:cNvSpPr/>
      </cdr:nvSpPr>
      <cdr:spPr>
        <a:xfrm xmlns:a="http://schemas.openxmlformats.org/drawingml/2006/main" flipV="1">
          <a:off x="6575323" y="569984"/>
          <a:ext cx="314632" cy="127820"/>
        </a:xfrm>
        <a:prstGeom xmlns:a="http://schemas.openxmlformats.org/drawingml/2006/main" prst="line">
          <a:avLst/>
        </a:prstGeom>
        <a:noFill xmlns:a="http://schemas.openxmlformats.org/drawingml/2006/main"/>
        <a:ln xmlns:a="http://schemas.openxmlformats.org/drawingml/2006/main" w="25400" cap="flat" cmpd="sng" algn="ctr">
          <a:solidFill>
            <a:srgbClr val="003263"/>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0.75693</cdr:x>
      <cdr:y>0.20358</cdr:y>
    </cdr:from>
    <cdr:to>
      <cdr:x>0.79428</cdr:x>
      <cdr:y>0.21119</cdr:y>
    </cdr:to>
    <cdr:sp macro="" textlink="">
      <cdr:nvSpPr>
        <cdr:cNvPr id="9" name="Straight Connector 8"/>
        <cdr:cNvSpPr/>
      </cdr:nvSpPr>
      <cdr:spPr>
        <a:xfrm xmlns:a="http://schemas.openxmlformats.org/drawingml/2006/main" flipV="1">
          <a:off x="6575283" y="1051764"/>
          <a:ext cx="324502" cy="39333"/>
        </a:xfrm>
        <a:prstGeom xmlns:a="http://schemas.openxmlformats.org/drawingml/2006/main" prst="line">
          <a:avLst/>
        </a:prstGeom>
        <a:noFill xmlns:a="http://schemas.openxmlformats.org/drawingml/2006/main"/>
        <a:ln xmlns:a="http://schemas.openxmlformats.org/drawingml/2006/main" w="25400" cap="flat" cmpd="sng" algn="ctr">
          <a:solidFill>
            <a:srgbClr val="003263">
              <a:lumMod val="50000"/>
              <a:lumOff val="50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0.75354</cdr:x>
      <cdr:y>0.31777</cdr:y>
    </cdr:from>
    <cdr:to>
      <cdr:x>0.79202</cdr:x>
      <cdr:y>0.31777</cdr:y>
    </cdr:to>
    <cdr:sp macro="" textlink="">
      <cdr:nvSpPr>
        <cdr:cNvPr id="10" name="Straight Connector 9"/>
        <cdr:cNvSpPr/>
      </cdr:nvSpPr>
      <cdr:spPr>
        <a:xfrm xmlns:a="http://schemas.openxmlformats.org/drawingml/2006/main">
          <a:off x="6545843" y="1641711"/>
          <a:ext cx="334279" cy="0"/>
        </a:xfrm>
        <a:prstGeom xmlns:a="http://schemas.openxmlformats.org/drawingml/2006/main" prst="lin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0.75241</cdr:x>
      <cdr:y>0.44718</cdr:y>
    </cdr:from>
    <cdr:to>
      <cdr:x>0.79089</cdr:x>
      <cdr:y>0.45289</cdr:y>
    </cdr:to>
    <cdr:sp macro="" textlink="">
      <cdr:nvSpPr>
        <cdr:cNvPr id="11" name="Straight Connector 10"/>
        <cdr:cNvSpPr/>
      </cdr:nvSpPr>
      <cdr:spPr>
        <a:xfrm xmlns:a="http://schemas.openxmlformats.org/drawingml/2006/main">
          <a:off x="6536009" y="2310317"/>
          <a:ext cx="334280" cy="29473"/>
        </a:xfrm>
        <a:prstGeom xmlns:a="http://schemas.openxmlformats.org/drawingml/2006/main" prst="line">
          <a:avLst/>
        </a:prstGeom>
        <a:noFill xmlns:a="http://schemas.openxmlformats.org/drawingml/2006/main"/>
        <a:ln xmlns:a="http://schemas.openxmlformats.org/drawingml/2006/main" w="25400" cap="flat" cmpd="sng" algn="ctr">
          <a:solidFill>
            <a:srgbClr val="FFB208"/>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0.75806</cdr:x>
      <cdr:y>0.52901</cdr:y>
    </cdr:from>
    <cdr:to>
      <cdr:x>0.79315</cdr:x>
      <cdr:y>0.56137</cdr:y>
    </cdr:to>
    <cdr:sp macro="" textlink="">
      <cdr:nvSpPr>
        <cdr:cNvPr id="12" name="Straight Connector 11"/>
        <cdr:cNvSpPr/>
      </cdr:nvSpPr>
      <cdr:spPr>
        <a:xfrm xmlns:a="http://schemas.openxmlformats.org/drawingml/2006/main">
          <a:off x="6585155" y="2733081"/>
          <a:ext cx="304799" cy="167148"/>
        </a:xfrm>
        <a:prstGeom xmlns:a="http://schemas.openxmlformats.org/drawingml/2006/main" prst="line">
          <a:avLst/>
        </a:prstGeom>
        <a:noFill xmlns:a="http://schemas.openxmlformats.org/drawingml/2006/main"/>
        <a:ln xmlns:a="http://schemas.openxmlformats.org/drawingml/2006/main" w="25400" cap="flat" cmpd="sng" algn="ctr">
          <a:solidFill>
            <a:srgbClr val="7030A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0.78571</cdr:x>
      <cdr:y>0.03229</cdr:y>
    </cdr:from>
    <cdr:to>
      <cdr:x>1</cdr:x>
      <cdr:y>0.14548</cdr:y>
    </cdr:to>
    <cdr:sp macro="" textlink="">
      <cdr:nvSpPr>
        <cdr:cNvPr id="13" name="TextBox 7"/>
        <cdr:cNvSpPr txBox="1"/>
      </cdr:nvSpPr>
      <cdr:spPr>
        <a:xfrm xmlns:a="http://schemas.openxmlformats.org/drawingml/2006/main">
          <a:off x="6903964" y="166844"/>
          <a:ext cx="1861494" cy="584780"/>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2060"/>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600" b="1" dirty="0" smtClean="0"/>
            <a:t>Discretionary Spending</a:t>
          </a:r>
          <a:endParaRPr lang="en-US" sz="1600" b="1" dirty="0"/>
        </a:p>
      </cdr:txBody>
    </cdr:sp>
  </cdr:relSizeAnchor>
  <cdr:relSizeAnchor xmlns:cdr="http://schemas.openxmlformats.org/drawingml/2006/chartDrawing">
    <cdr:from>
      <cdr:x>0.78571</cdr:x>
      <cdr:y>0.17936</cdr:y>
    </cdr:from>
    <cdr:to>
      <cdr:x>1</cdr:x>
      <cdr:y>0.24489</cdr:y>
    </cdr:to>
    <cdr:sp macro="" textlink="">
      <cdr:nvSpPr>
        <cdr:cNvPr id="14" name="TextBox 7"/>
        <cdr:cNvSpPr txBox="1"/>
      </cdr:nvSpPr>
      <cdr:spPr>
        <a:xfrm xmlns:a="http://schemas.openxmlformats.org/drawingml/2006/main">
          <a:off x="6844971" y="926651"/>
          <a:ext cx="1861494" cy="33855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2060"/>
          </a:solidFill>
        </a:l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00B0F0"/>
              </a:solidFill>
            </a:rPr>
            <a:t>Other Mandatory</a:t>
          </a:r>
          <a:endParaRPr lang="en-US" sz="1600" b="1" dirty="0">
            <a:solidFill>
              <a:srgbClr val="00B0F0"/>
            </a:solidFill>
          </a:endParaRPr>
        </a:p>
      </cdr:txBody>
    </cdr:sp>
  </cdr:relSizeAnchor>
  <cdr:relSizeAnchor xmlns:cdr="http://schemas.openxmlformats.org/drawingml/2006/chartDrawing">
    <cdr:from>
      <cdr:x>0.78571</cdr:x>
      <cdr:y>0.27623</cdr:y>
    </cdr:from>
    <cdr:to>
      <cdr:x>1</cdr:x>
      <cdr:y>0.38942</cdr:y>
    </cdr:to>
    <cdr:sp macro="" textlink="">
      <cdr:nvSpPr>
        <cdr:cNvPr id="15" name="TextBox 7"/>
        <cdr:cNvSpPr txBox="1"/>
      </cdr:nvSpPr>
      <cdr:spPr>
        <a:xfrm xmlns:a="http://schemas.openxmlformats.org/drawingml/2006/main">
          <a:off x="6874467" y="1427102"/>
          <a:ext cx="1861494" cy="58478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2060"/>
          </a:solidFill>
        </a:l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FF0000"/>
              </a:solidFill>
            </a:rPr>
            <a:t>Medicare &amp; Medicaid</a:t>
          </a:r>
          <a:endParaRPr lang="en-US" sz="1600" b="1" dirty="0">
            <a:solidFill>
              <a:srgbClr val="FF0000"/>
            </a:solidFill>
          </a:endParaRPr>
        </a:p>
      </cdr:txBody>
    </cdr:sp>
  </cdr:relSizeAnchor>
  <cdr:relSizeAnchor xmlns:cdr="http://schemas.openxmlformats.org/drawingml/2006/chartDrawing">
    <cdr:from>
      <cdr:x>0.78571</cdr:x>
      <cdr:y>0.4254</cdr:y>
    </cdr:from>
    <cdr:to>
      <cdr:x>1</cdr:x>
      <cdr:y>0.49093</cdr:y>
    </cdr:to>
    <cdr:sp macro="" textlink="">
      <cdr:nvSpPr>
        <cdr:cNvPr id="16" name="TextBox 7"/>
        <cdr:cNvSpPr txBox="1"/>
      </cdr:nvSpPr>
      <cdr:spPr>
        <a:xfrm xmlns:a="http://schemas.openxmlformats.org/drawingml/2006/main">
          <a:off x="6835139" y="2197762"/>
          <a:ext cx="1861494" cy="338552"/>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2060"/>
          </a:solidFill>
        </a:l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FFB208"/>
              </a:solidFill>
            </a:rPr>
            <a:t>Social Security</a:t>
          </a:r>
          <a:endParaRPr lang="en-US" sz="1600" b="1" dirty="0">
            <a:solidFill>
              <a:srgbClr val="FFB208"/>
            </a:solidFill>
          </a:endParaRPr>
        </a:p>
      </cdr:txBody>
    </cdr:sp>
  </cdr:relSizeAnchor>
  <cdr:relSizeAnchor xmlns:cdr="http://schemas.openxmlformats.org/drawingml/2006/chartDrawing">
    <cdr:from>
      <cdr:x>0.78571</cdr:x>
      <cdr:y>0.5299</cdr:y>
    </cdr:from>
    <cdr:to>
      <cdr:x>1</cdr:x>
      <cdr:y>0.59543</cdr:y>
    </cdr:to>
    <cdr:sp macro="" textlink="">
      <cdr:nvSpPr>
        <cdr:cNvPr id="17" name="TextBox 7"/>
        <cdr:cNvSpPr txBox="1"/>
      </cdr:nvSpPr>
      <cdr:spPr>
        <a:xfrm xmlns:a="http://schemas.openxmlformats.org/drawingml/2006/main">
          <a:off x="6844970" y="2737677"/>
          <a:ext cx="1861494" cy="338551"/>
        </a:xfrm>
        <a:prstGeom xmlns:a="http://schemas.openxmlformats.org/drawingml/2006/main" prst="rect">
          <a:avLst/>
        </a:prstGeom>
        <a:solidFill xmlns:a="http://schemas.openxmlformats.org/drawingml/2006/main">
          <a:sysClr val="window" lastClr="FFFFFF"/>
        </a:solidFill>
        <a:ln xmlns:a="http://schemas.openxmlformats.org/drawingml/2006/main">
          <a:solidFill>
            <a:srgbClr val="002060"/>
          </a:solidFill>
        </a:l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7030A0"/>
              </a:solidFill>
            </a:rPr>
            <a:t>Net Interest</a:t>
          </a:r>
          <a:endParaRPr lang="en-US" sz="1600" b="1" dirty="0">
            <a:solidFill>
              <a:srgbClr val="7030A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0.82046</cdr:x>
      <cdr:y>0.15501</cdr:y>
    </cdr:from>
    <cdr:to>
      <cdr:x>0.97896</cdr:x>
      <cdr:y>0.34992</cdr:y>
    </cdr:to>
    <cdr:sp macro="" textlink="">
      <cdr:nvSpPr>
        <cdr:cNvPr id="4" name="TextBox 3"/>
        <cdr:cNvSpPr txBox="1"/>
      </cdr:nvSpPr>
      <cdr:spPr>
        <a:xfrm xmlns:a="http://schemas.openxmlformats.org/drawingml/2006/main">
          <a:off x="6752033" y="791373"/>
          <a:ext cx="1304392" cy="995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dirty="0">
            <a:solidFill>
              <a:srgbClr val="FF0000"/>
            </a:solidFill>
            <a:latin typeface="Aria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0.23066</cdr:x>
      <cdr:y>0.07051</cdr:y>
    </cdr:from>
    <cdr:to>
      <cdr:x>0.51358</cdr:x>
      <cdr:y>0.14681</cdr:y>
    </cdr:to>
    <cdr:sp macro="" textlink="">
      <cdr:nvSpPr>
        <cdr:cNvPr id="15" name="TextBox 14"/>
        <cdr:cNvSpPr txBox="1"/>
      </cdr:nvSpPr>
      <cdr:spPr>
        <a:xfrm xmlns:a="http://schemas.openxmlformats.org/drawingml/2006/main">
          <a:off x="2003697" y="364280"/>
          <a:ext cx="2457690" cy="394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tx1"/>
              </a:solidFill>
              <a:latin typeface="Arial"/>
            </a:rPr>
            <a:t>Actual    Projected</a:t>
          </a:r>
        </a:p>
        <a:p xmlns:a="http://schemas.openxmlformats.org/drawingml/2006/main">
          <a:endParaRPr lang="en-US" sz="1600" b="1" dirty="0">
            <a:solidFill>
              <a:schemeClr val="tx1"/>
            </a:solidFill>
            <a:latin typeface="Arial"/>
          </a:endParaRPr>
        </a:p>
      </cdr:txBody>
    </cdr:sp>
  </cdr:relSizeAnchor>
  <cdr:relSizeAnchor xmlns:cdr="http://schemas.openxmlformats.org/drawingml/2006/chartDrawing">
    <cdr:from>
      <cdr:x>0.67855</cdr:x>
      <cdr:y>0.16723</cdr:y>
    </cdr:from>
    <cdr:to>
      <cdr:x>0.7544</cdr:x>
      <cdr:y>0.235</cdr:y>
    </cdr:to>
    <cdr:sp macro="" textlink="">
      <cdr:nvSpPr>
        <cdr:cNvPr id="12" name="TextBox 11"/>
        <cdr:cNvSpPr txBox="1"/>
      </cdr:nvSpPr>
      <cdr:spPr>
        <a:xfrm xmlns:a="http://schemas.openxmlformats.org/drawingml/2006/main">
          <a:off x="5842698" y="917517"/>
          <a:ext cx="653143" cy="371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rial"/>
          </a:endParaRPr>
        </a:p>
      </cdr:txBody>
    </cdr:sp>
  </cdr:relSizeAnchor>
  <cdr:relSizeAnchor xmlns:cdr="http://schemas.openxmlformats.org/drawingml/2006/chartDrawing">
    <cdr:from>
      <cdr:x>0.5669</cdr:x>
      <cdr:y>0.48422</cdr:y>
    </cdr:from>
    <cdr:to>
      <cdr:x>0.64344</cdr:x>
      <cdr:y>0.54833</cdr:y>
    </cdr:to>
    <cdr:sp macro="" textlink="">
      <cdr:nvSpPr>
        <cdr:cNvPr id="13" name="TextBox 12"/>
        <cdr:cNvSpPr txBox="1"/>
      </cdr:nvSpPr>
      <cdr:spPr>
        <a:xfrm xmlns:a="http://schemas.openxmlformats.org/drawingml/2006/main">
          <a:off x="4924547" y="2501678"/>
          <a:ext cx="664888" cy="331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Arial"/>
            </a:rPr>
            <a:t>233%</a:t>
          </a:r>
          <a:endParaRPr lang="en-US" sz="1400" b="1" dirty="0">
            <a:latin typeface="Arial"/>
          </a:endParaRPr>
        </a:p>
      </cdr:txBody>
    </cdr:sp>
  </cdr:relSizeAnchor>
  <cdr:relSizeAnchor xmlns:cdr="http://schemas.openxmlformats.org/drawingml/2006/chartDrawing">
    <cdr:from>
      <cdr:x>0.47972</cdr:x>
      <cdr:y>0.54999</cdr:y>
    </cdr:from>
    <cdr:to>
      <cdr:x>0.56096</cdr:x>
      <cdr:y>0.6141</cdr:y>
    </cdr:to>
    <cdr:sp macro="" textlink="">
      <cdr:nvSpPr>
        <cdr:cNvPr id="14" name="TextBox 1"/>
        <cdr:cNvSpPr txBox="1"/>
      </cdr:nvSpPr>
      <cdr:spPr>
        <a:xfrm xmlns:a="http://schemas.openxmlformats.org/drawingml/2006/main">
          <a:off x="4167232" y="2841427"/>
          <a:ext cx="705715" cy="331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146%</a:t>
          </a:r>
          <a:endParaRPr lang="en-US" sz="1400" b="1" dirty="0">
            <a:latin typeface="Arial"/>
          </a:endParaRPr>
        </a:p>
      </cdr:txBody>
    </cdr:sp>
  </cdr:relSizeAnchor>
  <cdr:relSizeAnchor xmlns:cdr="http://schemas.openxmlformats.org/drawingml/2006/chartDrawing">
    <cdr:from>
      <cdr:x>0.39209</cdr:x>
      <cdr:y>0.58863</cdr:y>
    </cdr:from>
    <cdr:to>
      <cdr:x>0.46611</cdr:x>
      <cdr:y>0.65273</cdr:y>
    </cdr:to>
    <cdr:sp macro="" textlink="">
      <cdr:nvSpPr>
        <cdr:cNvPr id="16" name="TextBox 1"/>
        <cdr:cNvSpPr txBox="1"/>
      </cdr:nvSpPr>
      <cdr:spPr>
        <a:xfrm xmlns:a="http://schemas.openxmlformats.org/drawingml/2006/main">
          <a:off x="3406007" y="3041085"/>
          <a:ext cx="642997" cy="331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87%</a:t>
          </a:r>
          <a:endParaRPr lang="en-US" sz="1400" b="1" dirty="0">
            <a:latin typeface="Arial"/>
          </a:endParaRPr>
        </a:p>
      </cdr:txBody>
    </cdr:sp>
  </cdr:relSizeAnchor>
  <cdr:relSizeAnchor xmlns:cdr="http://schemas.openxmlformats.org/drawingml/2006/chartDrawing">
    <cdr:from>
      <cdr:x>0.51245</cdr:x>
      <cdr:y>0.62988</cdr:y>
    </cdr:from>
    <cdr:to>
      <cdr:x>0.51358</cdr:x>
      <cdr:y>0.74</cdr:y>
    </cdr:to>
    <cdr:sp macro="" textlink="">
      <cdr:nvSpPr>
        <cdr:cNvPr id="21" name="Straight Connector 20"/>
        <cdr:cNvSpPr/>
      </cdr:nvSpPr>
      <cdr:spPr>
        <a:xfrm xmlns:a="http://schemas.openxmlformats.org/drawingml/2006/main" rot="5400000" flipH="1">
          <a:off x="4171998" y="3533748"/>
          <a:ext cx="568926" cy="9811"/>
        </a:xfrm>
        <a:prstGeom xmlns:a="http://schemas.openxmlformats.org/drawingml/2006/main" prst="line">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0.65839</cdr:x>
      <cdr:y>0.40306</cdr:y>
    </cdr:from>
    <cdr:to>
      <cdr:x>0.73493</cdr:x>
      <cdr:y>0.46717</cdr:y>
    </cdr:to>
    <cdr:sp macro="" textlink="">
      <cdr:nvSpPr>
        <cdr:cNvPr id="22" name="TextBox 21"/>
        <cdr:cNvSpPr txBox="1"/>
      </cdr:nvSpPr>
      <cdr:spPr>
        <a:xfrm xmlns:a="http://schemas.openxmlformats.org/drawingml/2006/main">
          <a:off x="5719308" y="2082363"/>
          <a:ext cx="664887" cy="331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344%</a:t>
          </a:r>
          <a:endParaRPr lang="en-US" sz="1400" b="1" dirty="0">
            <a:latin typeface="Arial"/>
          </a:endParaRPr>
        </a:p>
      </cdr:txBody>
    </cdr:sp>
  </cdr:relSizeAnchor>
  <cdr:relSizeAnchor xmlns:cdr="http://schemas.openxmlformats.org/drawingml/2006/chartDrawing">
    <cdr:from>
      <cdr:x>0.74782</cdr:x>
      <cdr:y>0.29714</cdr:y>
    </cdr:from>
    <cdr:to>
      <cdr:x>0.82435</cdr:x>
      <cdr:y>0.36125</cdr:y>
    </cdr:to>
    <cdr:sp macro="" textlink="">
      <cdr:nvSpPr>
        <cdr:cNvPr id="23" name="TextBox 22"/>
        <cdr:cNvSpPr txBox="1"/>
      </cdr:nvSpPr>
      <cdr:spPr>
        <a:xfrm xmlns:a="http://schemas.openxmlformats.org/drawingml/2006/main">
          <a:off x="6496165" y="1535117"/>
          <a:ext cx="664800" cy="331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483%</a:t>
          </a:r>
          <a:endParaRPr lang="en-US" sz="1400" b="1" dirty="0">
            <a:latin typeface="Arial"/>
          </a:endParaRPr>
        </a:p>
      </cdr:txBody>
    </cdr:sp>
  </cdr:relSizeAnchor>
  <cdr:relSizeAnchor xmlns:cdr="http://schemas.openxmlformats.org/drawingml/2006/chartDrawing">
    <cdr:from>
      <cdr:x>0.8336</cdr:x>
      <cdr:y>0.19314</cdr:y>
    </cdr:from>
    <cdr:to>
      <cdr:x>0.91013</cdr:x>
      <cdr:y>0.25725</cdr:y>
    </cdr:to>
    <cdr:sp macro="" textlink="">
      <cdr:nvSpPr>
        <cdr:cNvPr id="24" name="TextBox 23"/>
        <cdr:cNvSpPr txBox="1"/>
      </cdr:nvSpPr>
      <cdr:spPr>
        <a:xfrm xmlns:a="http://schemas.openxmlformats.org/drawingml/2006/main">
          <a:off x="7241293" y="997819"/>
          <a:ext cx="664801" cy="3312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650%</a:t>
          </a:r>
          <a:endParaRPr lang="en-US" sz="1400" b="1" dirty="0">
            <a:latin typeface="Arial"/>
          </a:endParaRPr>
        </a:p>
      </cdr:txBody>
    </cdr:sp>
  </cdr:relSizeAnchor>
  <cdr:relSizeAnchor xmlns:cdr="http://schemas.openxmlformats.org/drawingml/2006/chartDrawing">
    <cdr:from>
      <cdr:x>0.88076</cdr:x>
      <cdr:y>0.0497</cdr:y>
    </cdr:from>
    <cdr:to>
      <cdr:x>0.97368</cdr:x>
      <cdr:y>0.11381</cdr:y>
    </cdr:to>
    <cdr:sp macro="" textlink="">
      <cdr:nvSpPr>
        <cdr:cNvPr id="25" name="TextBox 24"/>
        <cdr:cNvSpPr txBox="1"/>
      </cdr:nvSpPr>
      <cdr:spPr>
        <a:xfrm xmlns:a="http://schemas.openxmlformats.org/drawingml/2006/main">
          <a:off x="7651023" y="256793"/>
          <a:ext cx="807177" cy="331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854%</a:t>
          </a:r>
          <a:endParaRPr lang="en-US" sz="1400" b="1" dirty="0">
            <a:latin typeface="Arial"/>
          </a:endParaRPr>
        </a:p>
      </cdr:txBody>
    </cdr:sp>
  </cdr:relSizeAnchor>
  <cdr:relSizeAnchor xmlns:cdr="http://schemas.openxmlformats.org/drawingml/2006/chartDrawing">
    <cdr:from>
      <cdr:x>0.603</cdr:x>
      <cdr:y>0.56444</cdr:y>
    </cdr:from>
    <cdr:to>
      <cdr:x>0.60411</cdr:x>
      <cdr:y>0.73836</cdr:y>
    </cdr:to>
    <cdr:sp macro="" textlink="">
      <cdr:nvSpPr>
        <cdr:cNvPr id="27" name="Straight Connector 26"/>
        <cdr:cNvSpPr/>
      </cdr:nvSpPr>
      <cdr:spPr>
        <a:xfrm xmlns:a="http://schemas.openxmlformats.org/drawingml/2006/main" rot="5400000" flipH="1" flipV="1">
          <a:off x="4793705" y="3360549"/>
          <a:ext cx="898512" cy="9646"/>
        </a:xfrm>
        <a:prstGeom xmlns:a="http://schemas.openxmlformats.org/drawingml/2006/main" prst="line">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0.69242</cdr:x>
      <cdr:y>0.47763</cdr:y>
    </cdr:from>
    <cdr:to>
      <cdr:x>0.69468</cdr:x>
      <cdr:y>0.73646</cdr:y>
    </cdr:to>
    <cdr:sp macro="" textlink="">
      <cdr:nvSpPr>
        <cdr:cNvPr id="29" name="Straight Connector 28"/>
        <cdr:cNvSpPr/>
      </cdr:nvSpPr>
      <cdr:spPr>
        <a:xfrm xmlns:a="http://schemas.openxmlformats.org/drawingml/2006/main" rot="5400000" flipH="1" flipV="1">
          <a:off x="5356123" y="3126369"/>
          <a:ext cx="1337187" cy="19667"/>
        </a:xfrm>
        <a:prstGeom xmlns:a="http://schemas.openxmlformats.org/drawingml/2006/main" prst="line">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0.78297</cdr:x>
      <cdr:y>0.37649</cdr:y>
    </cdr:from>
    <cdr:to>
      <cdr:x>0.78687</cdr:x>
      <cdr:y>0.73836</cdr:y>
    </cdr:to>
    <cdr:sp macro="" textlink="">
      <cdr:nvSpPr>
        <cdr:cNvPr id="31" name="Straight Connector 30"/>
        <cdr:cNvSpPr/>
      </cdr:nvSpPr>
      <cdr:spPr>
        <a:xfrm xmlns:a="http://schemas.openxmlformats.org/drawingml/2006/main" rot="5400000" flipH="1" flipV="1">
          <a:off x="5883651" y="2862896"/>
          <a:ext cx="1869546" cy="33917"/>
        </a:xfrm>
        <a:prstGeom xmlns:a="http://schemas.openxmlformats.org/drawingml/2006/main" prst="line">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0.42513</cdr:x>
      <cdr:y>0.67175</cdr:y>
    </cdr:from>
    <cdr:to>
      <cdr:x>0.4253</cdr:x>
      <cdr:y>0.74439</cdr:y>
    </cdr:to>
    <cdr:sp macro="" textlink="">
      <cdr:nvSpPr>
        <cdr:cNvPr id="19" name="Straight Connector 18"/>
        <cdr:cNvSpPr/>
      </cdr:nvSpPr>
      <cdr:spPr>
        <a:xfrm xmlns:a="http://schemas.openxmlformats.org/drawingml/2006/main" rot="5400000" flipH="1" flipV="1">
          <a:off x="3506110" y="3657404"/>
          <a:ext cx="375269" cy="1459"/>
        </a:xfrm>
        <a:prstGeom xmlns:a="http://schemas.openxmlformats.org/drawingml/2006/main" prst="line">
          <a:avLst/>
        </a:prstGeom>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0.20424</cdr:x>
      <cdr:y>0.67231</cdr:y>
    </cdr:from>
    <cdr:to>
      <cdr:x>0.2158</cdr:x>
      <cdr:y>0.6976</cdr:y>
    </cdr:to>
    <cdr:sp macro="" textlink="">
      <cdr:nvSpPr>
        <cdr:cNvPr id="3" name="Straight Connector 2"/>
        <cdr:cNvSpPr/>
      </cdr:nvSpPr>
      <cdr:spPr>
        <a:xfrm xmlns:a="http://schemas.openxmlformats.org/drawingml/2006/main" rot="5400000" flipH="1" flipV="1">
          <a:off x="1759109" y="3488515"/>
          <a:ext cx="130658" cy="100419"/>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0.45243</cdr:x>
      <cdr:y>0.67251</cdr:y>
    </cdr:from>
    <cdr:to>
      <cdr:x>0.46169</cdr:x>
      <cdr:y>0.68612</cdr:y>
    </cdr:to>
    <cdr:sp macro="" textlink="">
      <cdr:nvSpPr>
        <cdr:cNvPr id="5" name="Straight Connector 4"/>
        <cdr:cNvSpPr/>
      </cdr:nvSpPr>
      <cdr:spPr>
        <a:xfrm xmlns:a="http://schemas.openxmlformats.org/drawingml/2006/main" flipV="1">
          <a:off x="3930163" y="3474443"/>
          <a:ext cx="80440" cy="70314"/>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0.95454</cdr:x>
      <cdr:y>0.63372</cdr:y>
    </cdr:from>
    <cdr:to>
      <cdr:x>0.97132</cdr:x>
      <cdr:y>0.67456</cdr:y>
    </cdr:to>
    <cdr:sp macro="" textlink="">
      <cdr:nvSpPr>
        <cdr:cNvPr id="6" name="Straight Connector 5"/>
        <cdr:cNvSpPr/>
      </cdr:nvSpPr>
      <cdr:spPr>
        <a:xfrm xmlns:a="http://schemas.openxmlformats.org/drawingml/2006/main" rot="5400000" flipH="1" flipV="1">
          <a:off x="8259279" y="3306636"/>
          <a:ext cx="210994" cy="145764"/>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0.9501</cdr:x>
      <cdr:y>0.68787</cdr:y>
    </cdr:from>
    <cdr:to>
      <cdr:x>0.96803</cdr:x>
      <cdr:y>0.6937</cdr:y>
    </cdr:to>
    <cdr:sp macro="" textlink="">
      <cdr:nvSpPr>
        <cdr:cNvPr id="8" name="Straight Connector 7"/>
        <cdr:cNvSpPr/>
      </cdr:nvSpPr>
      <cdr:spPr>
        <a:xfrm xmlns:a="http://schemas.openxmlformats.org/drawingml/2006/main" flipV="1">
          <a:off x="8253291" y="3553784"/>
          <a:ext cx="155749" cy="30145"/>
        </a:xfrm>
        <a:prstGeom xmlns:a="http://schemas.openxmlformats.org/drawingml/2006/main" prst="line">
          <a:avLst/>
        </a:prstGeom>
        <a:ln xmlns:a="http://schemas.openxmlformats.org/drawingml/2006/main">
          <a:solidFill>
            <a:schemeClr val="accent3"/>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0.67932</cdr:x>
      <cdr:y>0.169</cdr:y>
    </cdr:from>
    <cdr:to>
      <cdr:x>0.87954</cdr:x>
      <cdr:y>0.40683</cdr:y>
    </cdr:to>
    <cdr:sp macro="" textlink="">
      <cdr:nvSpPr>
        <cdr:cNvPr id="2" name="TextBox 1"/>
        <cdr:cNvSpPr txBox="1"/>
      </cdr:nvSpPr>
      <cdr:spPr>
        <a:xfrm xmlns:a="http://schemas.openxmlformats.org/drawingml/2006/main">
          <a:off x="5897880" y="834390"/>
          <a:ext cx="1738318" cy="11741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smtClean="0">
              <a:latin typeface="Arial"/>
            </a:rPr>
            <a:t>Average Interest Rate: 6.5% over past 30 years </a:t>
          </a:r>
          <a:endParaRPr lang="en-US" sz="1600" b="1" dirty="0">
            <a:latin typeface="Arial"/>
          </a:endParaRPr>
        </a:p>
      </cdr:txBody>
    </cdr:sp>
  </cdr:relSizeAnchor>
  <cdr:relSizeAnchor xmlns:cdr="http://schemas.openxmlformats.org/drawingml/2006/chartDrawing">
    <cdr:from>
      <cdr:x>0.64509</cdr:x>
      <cdr:y>0.32412</cdr:y>
    </cdr:from>
    <cdr:to>
      <cdr:x>0.70296</cdr:x>
      <cdr:y>0.47823</cdr:y>
    </cdr:to>
    <cdr:sp macro="" textlink="">
      <cdr:nvSpPr>
        <cdr:cNvPr id="3" name="Straight Arrow Connector 2"/>
        <cdr:cNvSpPr/>
      </cdr:nvSpPr>
      <cdr:spPr>
        <a:xfrm xmlns:a="http://schemas.openxmlformats.org/drawingml/2006/main" rot="5400000">
          <a:off x="5471464" y="1729436"/>
          <a:ext cx="760901" cy="502429"/>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olidFill>
          <a:prstDash val="solid"/>
          <a:tailEnd type="arrow"/>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latin typeface="Arial"/>
          </a:endParaRPr>
        </a:p>
      </cdr:txBody>
    </cdr:sp>
  </cdr:relSizeAnchor>
  <cdr:relSizeAnchor xmlns:cdr="http://schemas.openxmlformats.org/drawingml/2006/chartDrawing">
    <cdr:from>
      <cdr:x>0</cdr:x>
      <cdr:y>0.86909</cdr:y>
    </cdr:from>
    <cdr:to>
      <cdr:x>1</cdr:x>
      <cdr:y>1</cdr:y>
    </cdr:to>
    <cdr:sp macro="" textlink="">
      <cdr:nvSpPr>
        <cdr:cNvPr id="4" name="TextBox 5"/>
        <cdr:cNvSpPr txBox="1"/>
      </cdr:nvSpPr>
      <cdr:spPr>
        <a:xfrm xmlns:a="http://schemas.openxmlformats.org/drawingml/2006/main">
          <a:off x="-266700" y="4844146"/>
          <a:ext cx="8682038"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200" cap="all" dirty="0" smtClean="0"/>
            <a:t>Source: </a:t>
          </a:r>
          <a:r>
            <a:rPr lang="en-US" sz="1200" dirty="0" smtClean="0"/>
            <a:t>Data from the Federal Reserve </a:t>
          </a:r>
          <a:r>
            <a:rPr lang="en-US" sz="1200" i="1" dirty="0" smtClean="0"/>
            <a:t>Statistical Release</a:t>
          </a:r>
          <a:r>
            <a:rPr lang="en-US" sz="1200" dirty="0" smtClean="0"/>
            <a:t>, Table H.15, Selected Interest Rates, Historical Data, accessed August 16, 2010. Complied by PGPF.</a:t>
          </a:r>
        </a:p>
        <a:p xmlns:a="http://schemas.openxmlformats.org/drawingml/2006/main">
          <a:r>
            <a:rPr lang="en-US" sz="1200" cap="all" dirty="0" smtClean="0"/>
            <a:t>Note: </a:t>
          </a:r>
          <a:r>
            <a:rPr lang="en-US" sz="1200" dirty="0" smtClean="0"/>
            <a:t>The U.S. Treasury Department did not offer 30-year bonds between 2003 and 2006. </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0.88297</cdr:y>
    </cdr:from>
    <cdr:to>
      <cdr:x>1</cdr:x>
      <cdr:y>1</cdr:y>
    </cdr:to>
    <cdr:sp macro="" textlink="">
      <cdr:nvSpPr>
        <cdr:cNvPr id="2" name="TextBox 1"/>
        <cdr:cNvSpPr txBox="1"/>
      </cdr:nvSpPr>
      <cdr:spPr>
        <a:xfrm xmlns:a="http://schemas.openxmlformats.org/drawingml/2006/main">
          <a:off x="0" y="4548570"/>
          <a:ext cx="8682038" cy="6029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cap="all" dirty="0" smtClean="0"/>
            <a:t>Source: </a:t>
          </a:r>
          <a:r>
            <a:rPr lang="en-US" sz="1200" dirty="0" smtClean="0"/>
            <a:t>Data from the Government Accountability Office </a:t>
          </a:r>
          <a:r>
            <a:rPr lang="en-US" sz="1200" i="1" dirty="0" smtClean="0"/>
            <a:t>The Federal Government’s Long-term Fiscal Outlook: </a:t>
          </a:r>
          <a:r>
            <a:rPr lang="en-US" sz="1200" dirty="0" smtClean="0"/>
            <a:t>January 2010, alternative simulation using Congressional Budget Office assumptions. Compiled by PGPF.</a:t>
          </a:r>
        </a:p>
        <a:p xmlns:a="http://schemas.openxmlformats.org/drawingml/2006/main">
          <a:r>
            <a:rPr lang="en-US" sz="1200" cap="all" dirty="0" smtClean="0">
              <a:latin typeface="+mn-lt"/>
            </a:rPr>
            <a:t>Note: </a:t>
          </a:r>
          <a:r>
            <a:rPr lang="en-US" sz="1200" dirty="0" smtClean="0">
              <a:solidFill>
                <a:prstClr val="black"/>
              </a:solidFill>
            </a:rPr>
            <a:t>The projections use implied CBO interest rates through 2020, and an interest rate of 5.0 percent thereafter.</a:t>
          </a:r>
          <a:endParaRPr lang="en-US" sz="1200" dirty="0" smtClean="0">
            <a:latin typeface="+mn-lt"/>
          </a:endParaRPr>
        </a:p>
      </cdr:txBody>
    </cdr:sp>
  </cdr:relSizeAnchor>
  <cdr:relSizeAnchor xmlns:cdr="http://schemas.openxmlformats.org/drawingml/2006/chartDrawing">
    <cdr:from>
      <cdr:x>0.86005</cdr:x>
      <cdr:y>0.19118</cdr:y>
    </cdr:from>
    <cdr:to>
      <cdr:x>0.87753</cdr:x>
      <cdr:y>0.33433</cdr:y>
    </cdr:to>
    <cdr:sp macro="" textlink="">
      <cdr:nvSpPr>
        <cdr:cNvPr id="3" name="Right Brace 2"/>
        <cdr:cNvSpPr/>
      </cdr:nvSpPr>
      <cdr:spPr>
        <a:xfrm xmlns:a="http://schemas.openxmlformats.org/drawingml/2006/main">
          <a:off x="7466987" y="984853"/>
          <a:ext cx="151762" cy="737433"/>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0.85774</cdr:x>
      <cdr:y>0.34265</cdr:y>
    </cdr:from>
    <cdr:to>
      <cdr:x>0.87898</cdr:x>
      <cdr:y>0.73242</cdr:y>
    </cdr:to>
    <cdr:sp macro="" textlink="">
      <cdr:nvSpPr>
        <cdr:cNvPr id="5" name="Right Brace 4"/>
        <cdr:cNvSpPr/>
      </cdr:nvSpPr>
      <cdr:spPr>
        <a:xfrm xmlns:a="http://schemas.openxmlformats.org/drawingml/2006/main">
          <a:off x="7446931" y="1765176"/>
          <a:ext cx="184373" cy="2007864"/>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latin typeface="Arial"/>
          </a:endParaRPr>
        </a:p>
      </cdr:txBody>
    </cdr:sp>
  </cdr:relSizeAnchor>
  <cdr:relSizeAnchor xmlns:cdr="http://schemas.openxmlformats.org/drawingml/2006/chartDrawing">
    <cdr:from>
      <cdr:x>0.88562</cdr:x>
      <cdr:y>0.20015</cdr:y>
    </cdr:from>
    <cdr:to>
      <cdr:x>0.98372</cdr:x>
      <cdr:y>0.36086</cdr:y>
    </cdr:to>
    <cdr:sp macro="" textlink="">
      <cdr:nvSpPr>
        <cdr:cNvPr id="6" name="TextBox 5"/>
        <cdr:cNvSpPr txBox="1"/>
      </cdr:nvSpPr>
      <cdr:spPr>
        <a:xfrm xmlns:a="http://schemas.openxmlformats.org/drawingml/2006/main">
          <a:off x="7688973" y="1031080"/>
          <a:ext cx="851708" cy="827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latin typeface="Arial"/>
            </a:rPr>
            <a:t>5.7% of GDP</a:t>
          </a:r>
          <a:endParaRPr lang="en-US" sz="1600" b="1" dirty="0">
            <a:latin typeface="Arial"/>
          </a:endParaRPr>
        </a:p>
      </cdr:txBody>
    </cdr:sp>
  </cdr:relSizeAnchor>
  <cdr:relSizeAnchor xmlns:cdr="http://schemas.openxmlformats.org/drawingml/2006/chartDrawing">
    <cdr:from>
      <cdr:x>0.88546</cdr:x>
      <cdr:y>0.44213</cdr:y>
    </cdr:from>
    <cdr:to>
      <cdr:x>0.98372</cdr:x>
      <cdr:y>0.60284</cdr:y>
    </cdr:to>
    <cdr:sp macro="" textlink="">
      <cdr:nvSpPr>
        <cdr:cNvPr id="7" name="TextBox 1"/>
        <cdr:cNvSpPr txBox="1"/>
      </cdr:nvSpPr>
      <cdr:spPr>
        <a:xfrm xmlns:a="http://schemas.openxmlformats.org/drawingml/2006/main">
          <a:off x="7687583" y="2277629"/>
          <a:ext cx="853097" cy="8278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latin typeface="Arial"/>
            </a:rPr>
            <a:t>14.1% of GDP</a:t>
          </a:r>
          <a:endParaRPr lang="en-US" sz="1600" b="1" dirty="0">
            <a:latin typeface="Aria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0.83728</cdr:y>
    </cdr:from>
    <cdr:to>
      <cdr:x>1</cdr:x>
      <cdr:y>1</cdr:y>
    </cdr:to>
    <cdr:sp macro="" textlink="">
      <cdr:nvSpPr>
        <cdr:cNvPr id="2" name="TextBox 6"/>
        <cdr:cNvSpPr txBox="1"/>
      </cdr:nvSpPr>
      <cdr:spPr>
        <a:xfrm xmlns:a="http://schemas.openxmlformats.org/drawingml/2006/main">
          <a:off x="0" y="4373562"/>
          <a:ext cx="8648700"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200" dirty="0" smtClean="0">
              <a:cs typeface="Arial" pitchFamily="34" charset="0"/>
            </a:rPr>
            <a:t>SOURCE: Data from the Office of Management and Budget, </a:t>
          </a:r>
          <a:r>
            <a:rPr lang="en-US" sz="1200" i="1" dirty="0" smtClean="0">
              <a:cs typeface="Arial" pitchFamily="34" charset="0"/>
            </a:rPr>
            <a:t>FY 2011 Budget, Historical Tables</a:t>
          </a:r>
          <a:r>
            <a:rPr lang="en-US" sz="1200" dirty="0" smtClean="0">
              <a:cs typeface="Arial" pitchFamily="34" charset="0"/>
            </a:rPr>
            <a:t>, February 2010 and </a:t>
          </a:r>
          <a:r>
            <a:rPr lang="en-US" sz="1200" dirty="0" smtClean="0"/>
            <a:t>Social Security Administration, </a:t>
          </a:r>
          <a:r>
            <a:rPr lang="en-US" sz="1200" i="1" dirty="0" smtClean="0"/>
            <a:t>2010 Annual Report of the Board of Trustees of the Federal Old-Age and Survivors Insurance and Federal Disability Insurance Trust Funds, </a:t>
          </a:r>
          <a:r>
            <a:rPr lang="en-US" sz="1200" dirty="0" smtClean="0"/>
            <a:t>August 2010</a:t>
          </a:r>
          <a:r>
            <a:rPr lang="en-US" sz="1200" dirty="0" smtClean="0">
              <a:cs typeface="Arial" pitchFamily="34" charset="0"/>
            </a:rPr>
            <a:t>. Compiled by PGPF.</a:t>
          </a:r>
        </a:p>
        <a:p xmlns:a="http://schemas.openxmlformats.org/drawingml/2006/main">
          <a:r>
            <a:rPr lang="en-US" sz="1200" dirty="0" smtClean="0">
              <a:latin typeface="+mn-lt"/>
              <a:cs typeface="Arial" pitchFamily="34" charset="0"/>
            </a:rPr>
            <a:t>NOTE: Excludes interest earnings. </a:t>
          </a:r>
        </a:p>
      </cdr:txBody>
    </cdr:sp>
  </cdr:relSizeAnchor>
</c:userShapes>
</file>

<file path=ppt/drawings/drawing17.xml><?xml version="1.0" encoding="utf-8"?>
<c:userShapes xmlns:c="http://schemas.openxmlformats.org/drawingml/2006/chart">
  <cdr:relSizeAnchor xmlns:cdr="http://schemas.openxmlformats.org/drawingml/2006/chartDrawing">
    <cdr:from>
      <cdr:x>0.58848</cdr:x>
      <cdr:y>0.03436</cdr:y>
    </cdr:from>
    <cdr:to>
      <cdr:x>0.58963</cdr:x>
      <cdr:y>0.84137</cdr:y>
    </cdr:to>
    <cdr:sp macro="" textlink="">
      <cdr:nvSpPr>
        <cdr:cNvPr id="13" name="Straight Connector 12"/>
        <cdr:cNvSpPr/>
      </cdr:nvSpPr>
      <cdr:spPr>
        <a:xfrm xmlns:a="http://schemas.openxmlformats.org/drawingml/2006/main" rot="5400000">
          <a:off x="3029159" y="2257547"/>
          <a:ext cx="4170066" cy="10047"/>
        </a:xfrm>
        <a:prstGeom xmlns:a="http://schemas.openxmlformats.org/drawingml/2006/main" prst="line">
          <a:avLst/>
        </a:prstGeom>
        <a:ln xmlns:a="http://schemas.openxmlformats.org/drawingml/2006/main">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0.94818</cdr:y>
    </cdr:from>
    <cdr:to>
      <cdr:x>0.87789</cdr:x>
      <cdr:y>1</cdr:y>
    </cdr:to>
    <cdr:sp macro="" textlink="">
      <cdr:nvSpPr>
        <cdr:cNvPr id="14" name="TextBox 25"/>
        <cdr:cNvSpPr txBox="1"/>
      </cdr:nvSpPr>
      <cdr:spPr>
        <a:xfrm xmlns:a="http://schemas.openxmlformats.org/drawingml/2006/main">
          <a:off x="-482321" y="5033426"/>
          <a:ext cx="7621874" cy="2677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dirty="0" smtClean="0"/>
            <a:t>SOURCE: Data from the Congressional Budget Office, </a:t>
          </a:r>
          <a:r>
            <a:rPr lang="en-US" sz="1200" i="1" dirty="0" smtClean="0"/>
            <a:t>The Long-Term Fiscal Outlook</a:t>
          </a:r>
          <a:r>
            <a:rPr lang="en-US" sz="1200" dirty="0" smtClean="0"/>
            <a:t>: June 2009. Compiled by PGPF.</a:t>
          </a:r>
          <a:endParaRPr lang="en-US" sz="1200" dirty="0"/>
        </a:p>
      </cdr:txBody>
    </cdr:sp>
  </cdr:relSizeAnchor>
  <cdr:relSizeAnchor xmlns:cdr="http://schemas.openxmlformats.org/drawingml/2006/chartDrawing">
    <cdr:from>
      <cdr:x>0.48957</cdr:x>
      <cdr:y>0.04278</cdr:y>
    </cdr:from>
    <cdr:to>
      <cdr:x>0.80585</cdr:x>
      <cdr:y>0.15595</cdr:y>
    </cdr:to>
    <cdr:sp macro="" textlink="">
      <cdr:nvSpPr>
        <cdr:cNvPr id="15" name="TextBox 5"/>
        <cdr:cNvSpPr txBox="1"/>
      </cdr:nvSpPr>
      <cdr:spPr>
        <a:xfrm xmlns:a="http://schemas.openxmlformats.org/drawingml/2006/main">
          <a:off x="4250453" y="221063"/>
          <a:ext cx="2745955" cy="5847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t>Actual         Projected</a:t>
          </a:r>
        </a:p>
        <a:p xmlns:a="http://schemas.openxmlformats.org/drawingml/2006/main">
          <a:endParaRPr lang="en-US" sz="16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0.94639</cdr:y>
    </cdr:from>
    <cdr:to>
      <cdr:x>0.96318</cdr:x>
      <cdr:y>1</cdr:y>
    </cdr:to>
    <cdr:sp macro="" textlink="">
      <cdr:nvSpPr>
        <cdr:cNvPr id="2" name="TextBox 4"/>
        <cdr:cNvSpPr txBox="1"/>
      </cdr:nvSpPr>
      <cdr:spPr>
        <a:xfrm xmlns:a="http://schemas.openxmlformats.org/drawingml/2006/main">
          <a:off x="0" y="4890313"/>
          <a:ext cx="836236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200" dirty="0" smtClean="0">
              <a:latin typeface="+mn-lt"/>
              <a:cs typeface="Arial" pitchFamily="34" charset="0"/>
            </a:rPr>
            <a:t>SOURCE: Data from Stockholm International Peace Research Institute, </a:t>
          </a:r>
          <a:r>
            <a:rPr lang="en-US" sz="1200" i="1" dirty="0" smtClean="0">
              <a:latin typeface="+mn-lt"/>
              <a:cs typeface="Arial" pitchFamily="34" charset="0"/>
            </a:rPr>
            <a:t>15 Major Spender Countries in 2008. </a:t>
          </a:r>
          <a:r>
            <a:rPr lang="en-US" sz="1200" dirty="0" smtClean="0">
              <a:latin typeface="+mn-lt"/>
              <a:cs typeface="Arial" pitchFamily="34" charset="0"/>
            </a:rPr>
            <a:t>Compiled by PGPF.</a:t>
          </a:r>
          <a:endParaRPr lang="en-US" sz="1200" dirty="0">
            <a:latin typeface="+mn-lt"/>
            <a:cs typeface="Arial" pitchFamily="34" charset="0"/>
          </a:endParaRPr>
        </a:p>
      </cdr:txBody>
    </cdr:sp>
  </cdr:relSizeAnchor>
  <cdr:relSizeAnchor xmlns:cdr="http://schemas.openxmlformats.org/drawingml/2006/chartDrawing">
    <cdr:from>
      <cdr:x>0.40066</cdr:x>
      <cdr:y>0.20805</cdr:y>
    </cdr:from>
    <cdr:to>
      <cdr:x>0.44748</cdr:x>
      <cdr:y>0.21662</cdr:y>
    </cdr:to>
    <cdr:sp macro="" textlink="">
      <cdr:nvSpPr>
        <cdr:cNvPr id="8" name="Elbow Connector 7"/>
        <cdr:cNvSpPr/>
      </cdr:nvSpPr>
      <cdr:spPr>
        <a:xfrm xmlns:a="http://schemas.openxmlformats.org/drawingml/2006/main">
          <a:off x="3478504" y="1110095"/>
          <a:ext cx="406532" cy="45719"/>
        </a:xfrm>
        <a:prstGeom xmlns:a="http://schemas.openxmlformats.org/drawingml/2006/main" prst="bentConnector3">
          <a:avLst>
            <a:gd name="adj1" fmla="val 50000"/>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0.40066</cdr:x>
      <cdr:y>0.26539</cdr:y>
    </cdr:from>
    <cdr:to>
      <cdr:x>0.43253</cdr:x>
      <cdr:y>0.31925</cdr:y>
    </cdr:to>
    <cdr:sp macro="" textlink="">
      <cdr:nvSpPr>
        <cdr:cNvPr id="10" name="Elbow Connector 9"/>
        <cdr:cNvSpPr/>
      </cdr:nvSpPr>
      <cdr:spPr>
        <a:xfrm xmlns:a="http://schemas.openxmlformats.org/drawingml/2006/main">
          <a:off x="3478505" y="1416030"/>
          <a:ext cx="276746" cy="287390"/>
        </a:xfrm>
        <a:prstGeom xmlns:a="http://schemas.openxmlformats.org/drawingml/2006/main" prst="bentConnector3">
          <a:avLst>
            <a:gd name="adj1" fmla="val 50000"/>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0.40172</cdr:x>
      <cdr:y>0.11596</cdr:y>
    </cdr:from>
    <cdr:to>
      <cdr:x>0.43482</cdr:x>
      <cdr:y>0.16287</cdr:y>
    </cdr:to>
    <cdr:sp macro="" textlink="">
      <cdr:nvSpPr>
        <cdr:cNvPr id="12" name="Elbow Connector 11"/>
        <cdr:cNvSpPr/>
      </cdr:nvSpPr>
      <cdr:spPr>
        <a:xfrm xmlns:a="http://schemas.openxmlformats.org/drawingml/2006/main" flipV="1">
          <a:off x="3487774" y="618749"/>
          <a:ext cx="287380" cy="250308"/>
        </a:xfrm>
        <a:prstGeom xmlns:a="http://schemas.openxmlformats.org/drawingml/2006/main" prst="bentConnector3">
          <a:avLst>
            <a:gd name="adj1" fmla="val 50000"/>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0.39959</cdr:x>
      <cdr:y>0.1733</cdr:y>
    </cdr:from>
    <cdr:to>
      <cdr:x>0.4487</cdr:x>
      <cdr:y>0.18894</cdr:y>
    </cdr:to>
    <cdr:sp macro="" textlink="">
      <cdr:nvSpPr>
        <cdr:cNvPr id="14" name="Elbow Connector 13"/>
        <cdr:cNvSpPr/>
      </cdr:nvSpPr>
      <cdr:spPr>
        <a:xfrm xmlns:a="http://schemas.openxmlformats.org/drawingml/2006/main" flipV="1">
          <a:off x="3469234" y="924682"/>
          <a:ext cx="426434" cy="83436"/>
        </a:xfrm>
        <a:prstGeom xmlns:a="http://schemas.openxmlformats.org/drawingml/2006/main" prst="bentConnector3">
          <a:avLst>
            <a:gd name="adj1" fmla="val 50000"/>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0.39959</cdr:x>
      <cdr:y>0.23411</cdr:y>
    </cdr:from>
    <cdr:to>
      <cdr:x>0.44123</cdr:x>
      <cdr:y>0.25844</cdr:y>
    </cdr:to>
    <cdr:sp macro="" textlink="">
      <cdr:nvSpPr>
        <cdr:cNvPr id="16" name="Elbow Connector 15"/>
        <cdr:cNvSpPr/>
      </cdr:nvSpPr>
      <cdr:spPr>
        <a:xfrm xmlns:a="http://schemas.openxmlformats.org/drawingml/2006/main">
          <a:off x="3469235" y="1249156"/>
          <a:ext cx="361541" cy="129790"/>
        </a:xfrm>
        <a:prstGeom xmlns:a="http://schemas.openxmlformats.org/drawingml/2006/main" prst="bentConnector3">
          <a:avLst>
            <a:gd name="adj1" fmla="val 50000"/>
          </a:avLst>
        </a:prstGeom>
        <a:ln xmlns:a="http://schemas.openxmlformats.org/drawingml/2006/main" w="12700"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0.72312</cdr:x>
      <cdr:y>0.37832</cdr:y>
    </cdr:from>
    <cdr:to>
      <cdr:x>0.82844</cdr:x>
      <cdr:y>0.54969</cdr:y>
    </cdr:to>
    <cdr:sp macro="" textlink="">
      <cdr:nvSpPr>
        <cdr:cNvPr id="17" name="TextBox 16"/>
        <cdr:cNvSpPr txBox="1"/>
      </cdr:nvSpPr>
      <cdr:spPr>
        <a:xfrm xmlns:a="http://schemas.openxmlformats.org/drawingml/2006/main">
          <a:off x="6278137" y="201862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0.63663</cdr:x>
      <cdr:y>0.06905</cdr:y>
    </cdr:from>
    <cdr:to>
      <cdr:x>0.74195</cdr:x>
      <cdr:y>0.12465</cdr:y>
    </cdr:to>
    <cdr:sp macro="" textlink="">
      <cdr:nvSpPr>
        <cdr:cNvPr id="18" name="TextBox 17"/>
        <cdr:cNvSpPr txBox="1"/>
      </cdr:nvSpPr>
      <cdr:spPr>
        <a:xfrm xmlns:a="http://schemas.openxmlformats.org/drawingml/2006/main">
          <a:off x="5527243" y="368440"/>
          <a:ext cx="914400" cy="29666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800" b="1" dirty="0" smtClean="0"/>
            <a:t>$607 billion</a:t>
          </a:r>
          <a:endParaRPr lang="en-US" sz="1800" b="1" dirty="0"/>
        </a:p>
      </cdr:txBody>
    </cdr:sp>
  </cdr:relSizeAnchor>
  <cdr:relSizeAnchor xmlns:cdr="http://schemas.openxmlformats.org/drawingml/2006/chartDrawing">
    <cdr:from>
      <cdr:x>0.2501</cdr:x>
      <cdr:y>0.07774</cdr:y>
    </cdr:from>
    <cdr:to>
      <cdr:x>0.35542</cdr:x>
      <cdr:y>0.12986</cdr:y>
    </cdr:to>
    <cdr:sp macro="" textlink="">
      <cdr:nvSpPr>
        <cdr:cNvPr id="19" name="TextBox 18"/>
        <cdr:cNvSpPr txBox="1"/>
      </cdr:nvSpPr>
      <cdr:spPr>
        <a:xfrm xmlns:a="http://schemas.openxmlformats.org/drawingml/2006/main">
          <a:off x="2171391" y="414794"/>
          <a:ext cx="914400" cy="27812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800" b="1" dirty="0" smtClean="0"/>
            <a:t>$581 billion</a:t>
          </a:r>
          <a:endParaRPr lang="en-US" sz="1800" b="1" dirty="0"/>
        </a:p>
      </cdr:txBody>
    </cdr:sp>
  </cdr:relSizeAnchor>
  <cdr:relSizeAnchor xmlns:cdr="http://schemas.openxmlformats.org/drawingml/2006/chartDrawing">
    <cdr:from>
      <cdr:x>0.64537</cdr:x>
      <cdr:y>0.33734</cdr:y>
    </cdr:from>
    <cdr:to>
      <cdr:x>0.75069</cdr:x>
      <cdr:y>0.44422</cdr:y>
    </cdr:to>
    <cdr:sp macro="" textlink="">
      <cdr:nvSpPr>
        <cdr:cNvPr id="11" name="TextBox 10"/>
        <cdr:cNvSpPr txBox="1"/>
      </cdr:nvSpPr>
      <cdr:spPr>
        <a:xfrm xmlns:a="http://schemas.openxmlformats.org/drawingml/2006/main">
          <a:off x="5603158" y="1799968"/>
          <a:ext cx="914400" cy="5702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bg1"/>
              </a:solidFill>
            </a:rPr>
            <a:t>U.S.A.</a:t>
          </a:r>
          <a:endParaRPr lang="en-US" sz="2000" dirty="0">
            <a:solidFill>
              <a:schemeClr val="bg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0.3793</cdr:x>
      <cdr:y>0.04364</cdr:y>
    </cdr:from>
    <cdr:to>
      <cdr:x>0.58538</cdr:x>
      <cdr:y>0.10024</cdr:y>
    </cdr:to>
    <cdr:sp macro="" textlink="">
      <cdr:nvSpPr>
        <cdr:cNvPr id="2" name="TextBox 1"/>
        <cdr:cNvSpPr txBox="1"/>
      </cdr:nvSpPr>
      <cdr:spPr>
        <a:xfrm xmlns:a="http://schemas.openxmlformats.org/drawingml/2006/main">
          <a:off x="3293099" y="228725"/>
          <a:ext cx="1789169" cy="29666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0.38998</cdr:x>
      <cdr:y>0.02418</cdr:y>
    </cdr:from>
    <cdr:to>
      <cdr:x>0.66119</cdr:x>
      <cdr:y>0.15684</cdr:y>
    </cdr:to>
    <cdr:sp macro="" textlink="">
      <cdr:nvSpPr>
        <cdr:cNvPr id="3" name="TextBox 2"/>
        <cdr:cNvSpPr txBox="1"/>
      </cdr:nvSpPr>
      <cdr:spPr>
        <a:xfrm xmlns:a="http://schemas.openxmlformats.org/drawingml/2006/main">
          <a:off x="3385802" y="126747"/>
          <a:ext cx="2354658" cy="695302"/>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p xmlns:a="http://schemas.openxmlformats.org/drawingml/2006/main">
          <a:pPr algn="ctr"/>
          <a:r>
            <a:rPr lang="en-US" sz="1800" b="1" dirty="0" smtClean="0"/>
            <a:t>2010: Total Revenues</a:t>
          </a:r>
        </a:p>
        <a:p xmlns:a="http://schemas.openxmlformats.org/drawingml/2006/main">
          <a:pPr algn="ctr"/>
          <a:r>
            <a:rPr lang="en-US" sz="1800" b="1" dirty="0" smtClean="0"/>
            <a:t>$2,177 billion</a:t>
          </a:r>
        </a:p>
        <a:p xmlns:a="http://schemas.openxmlformats.org/drawingml/2006/main">
          <a:pPr algn="ct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0.31429</cdr:x>
      <cdr:y>0.05</cdr:y>
    </cdr:from>
    <cdr:to>
      <cdr:x>0.51429</cdr:x>
      <cdr:y>0.1</cdr:y>
    </cdr:to>
    <cdr:sp macro="" textlink="">
      <cdr:nvSpPr>
        <cdr:cNvPr id="4" name="Straight Connector 3"/>
        <cdr:cNvSpPr/>
      </cdr:nvSpPr>
      <cdr:spPr>
        <a:xfrm xmlns:a="http://schemas.openxmlformats.org/drawingml/2006/main" flipH="1" flipV="1">
          <a:off x="838200" y="152400"/>
          <a:ext cx="533400" cy="1524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0.xml><?xml version="1.0" encoding="utf-8"?>
<c:userShapes xmlns:c="http://schemas.openxmlformats.org/drawingml/2006/chart">
  <cdr:relSizeAnchor xmlns:cdr="http://schemas.openxmlformats.org/drawingml/2006/chartDrawing">
    <cdr:from>
      <cdr:x>0.72697</cdr:x>
      <cdr:y>0.71718</cdr:y>
    </cdr:from>
    <cdr:to>
      <cdr:x>0.74998</cdr:x>
      <cdr:y>0.74124</cdr:y>
    </cdr:to>
    <cdr:sp macro="" textlink="">
      <cdr:nvSpPr>
        <cdr:cNvPr id="3" name="Straight Connector 2"/>
        <cdr:cNvSpPr/>
      </cdr:nvSpPr>
      <cdr:spPr>
        <a:xfrm xmlns:a="http://schemas.openxmlformats.org/drawingml/2006/main" flipV="1">
          <a:off x="6328789" y="3980284"/>
          <a:ext cx="200335" cy="133530"/>
        </a:xfrm>
        <a:prstGeom xmlns:a="http://schemas.openxmlformats.org/drawingml/2006/main" prst="line">
          <a:avLst/>
        </a:prstGeom>
        <a:ln xmlns:a="http://schemas.openxmlformats.org/drawingml/2006/main">
          <a:solidFill>
            <a:srgbClr val="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0.72666</cdr:x>
      <cdr:y>0.75881</cdr:y>
    </cdr:from>
    <cdr:to>
      <cdr:x>0.74853</cdr:x>
      <cdr:y>0.761</cdr:y>
    </cdr:to>
    <cdr:sp macro="" textlink="">
      <cdr:nvSpPr>
        <cdr:cNvPr id="5" name="Straight Connector 4"/>
        <cdr:cNvSpPr/>
      </cdr:nvSpPr>
      <cdr:spPr>
        <a:xfrm xmlns:a="http://schemas.openxmlformats.org/drawingml/2006/main" flipV="1">
          <a:off x="6326106" y="4211332"/>
          <a:ext cx="190318" cy="12139"/>
        </a:xfrm>
        <a:prstGeom xmlns:a="http://schemas.openxmlformats.org/drawingml/2006/main" prst="line">
          <a:avLst/>
        </a:prstGeom>
        <a:ln xmlns:a="http://schemas.openxmlformats.org/drawingml/2006/main">
          <a:solidFill>
            <a:srgbClr val="0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0.29933</cdr:x>
      <cdr:y>0.46753</cdr:y>
    </cdr:from>
    <cdr:to>
      <cdr:x>0.56711</cdr:x>
      <cdr:y>0.5492</cdr:y>
    </cdr:to>
    <cdr:sp macro="" textlink="">
      <cdr:nvSpPr>
        <cdr:cNvPr id="11" name="Straight Connector 10"/>
        <cdr:cNvSpPr/>
      </cdr:nvSpPr>
      <cdr:spPr>
        <a:xfrm xmlns:a="http://schemas.openxmlformats.org/drawingml/2006/main">
          <a:off x="2605870" y="2594749"/>
          <a:ext cx="2331172" cy="453252"/>
        </a:xfrm>
        <a:prstGeom xmlns:a="http://schemas.openxmlformats.org/drawingml/2006/main" prst="line">
          <a:avLst/>
        </a:prstGeom>
        <a:ln xmlns:a="http://schemas.openxmlformats.org/drawingml/2006/main" w="15875"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0.29577</cdr:x>
      <cdr:y>0.58581</cdr:y>
    </cdr:from>
    <cdr:to>
      <cdr:x>0.57473</cdr:x>
      <cdr:y>0.66529</cdr:y>
    </cdr:to>
    <cdr:sp macro="" textlink="">
      <cdr:nvSpPr>
        <cdr:cNvPr id="13" name="Straight Connector 12"/>
        <cdr:cNvSpPr/>
      </cdr:nvSpPr>
      <cdr:spPr>
        <a:xfrm xmlns:a="http://schemas.openxmlformats.org/drawingml/2006/main">
          <a:off x="2574842" y="3251200"/>
          <a:ext cx="2428588" cy="441100"/>
        </a:xfrm>
        <a:prstGeom xmlns:a="http://schemas.openxmlformats.org/drawingml/2006/main" prst="line">
          <a:avLst/>
        </a:prstGeom>
        <a:ln xmlns:a="http://schemas.openxmlformats.org/drawingml/2006/main" w="15875"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0.30275</cdr:x>
      <cdr:y>0.66959</cdr:y>
    </cdr:from>
    <cdr:to>
      <cdr:x>0.57473</cdr:x>
      <cdr:y>0.72932</cdr:y>
    </cdr:to>
    <cdr:sp macro="" textlink="">
      <cdr:nvSpPr>
        <cdr:cNvPr id="15" name="Straight Connector 14"/>
        <cdr:cNvSpPr/>
      </cdr:nvSpPr>
      <cdr:spPr>
        <a:xfrm xmlns:a="http://schemas.openxmlformats.org/drawingml/2006/main">
          <a:off x="2635664" y="3716147"/>
          <a:ext cx="2367765" cy="331504"/>
        </a:xfrm>
        <a:prstGeom xmlns:a="http://schemas.openxmlformats.org/drawingml/2006/main" prst="line">
          <a:avLst/>
        </a:prstGeom>
        <a:ln xmlns:a="http://schemas.openxmlformats.org/drawingml/2006/main" w="15875"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0.30393</cdr:x>
      <cdr:y>0.73256</cdr:y>
    </cdr:from>
    <cdr:to>
      <cdr:x>0.57493</cdr:x>
      <cdr:y>0.75682</cdr:y>
    </cdr:to>
    <cdr:sp macro="" textlink="">
      <cdr:nvSpPr>
        <cdr:cNvPr id="17" name="Straight Connector 16"/>
        <cdr:cNvSpPr/>
      </cdr:nvSpPr>
      <cdr:spPr>
        <a:xfrm xmlns:a="http://schemas.openxmlformats.org/drawingml/2006/main">
          <a:off x="2645961" y="4065628"/>
          <a:ext cx="2359217" cy="134673"/>
        </a:xfrm>
        <a:prstGeom xmlns:a="http://schemas.openxmlformats.org/drawingml/2006/main" prst="line">
          <a:avLst/>
        </a:prstGeom>
        <a:ln xmlns:a="http://schemas.openxmlformats.org/drawingml/2006/main" w="15875" cap="flat" cmpd="sng" algn="ctr">
          <a:solidFill>
            <a:schemeClr val="accent1"/>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0.30197</cdr:x>
      <cdr:y>0.75108</cdr:y>
    </cdr:from>
    <cdr:to>
      <cdr:x>0.34125</cdr:x>
      <cdr:y>0.78095</cdr:y>
    </cdr:to>
    <cdr:sp macro="" textlink="">
      <cdr:nvSpPr>
        <cdr:cNvPr id="19" name="Straight Connector 18"/>
        <cdr:cNvSpPr/>
      </cdr:nvSpPr>
      <cdr:spPr>
        <a:xfrm xmlns:a="http://schemas.openxmlformats.org/drawingml/2006/main">
          <a:off x="2628865" y="4168417"/>
          <a:ext cx="341916" cy="165752"/>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0.14686</cdr:x>
      <cdr:y>0.07834</cdr:y>
    </cdr:from>
    <cdr:to>
      <cdr:x>0.30494</cdr:x>
      <cdr:y>0.17849</cdr:y>
    </cdr:to>
    <cdr:sp macro="" textlink="">
      <cdr:nvSpPr>
        <cdr:cNvPr id="22" name="Rectangle 21"/>
        <cdr:cNvSpPr/>
      </cdr:nvSpPr>
      <cdr:spPr>
        <a:xfrm xmlns:a="http://schemas.openxmlformats.org/drawingml/2006/main">
          <a:off x="1278543" y="434805"/>
          <a:ext cx="1376209" cy="555795"/>
        </a:xfrm>
        <a:prstGeom xmlns:a="http://schemas.openxmlformats.org/drawingml/2006/main" prst="rect">
          <a:avLst/>
        </a:prstGeom>
        <a:noFill xmlns:a="http://schemas.openxmlformats.org/drawingml/2006/main"/>
        <a:ln xmlns:a="http://schemas.openxmlformats.org/drawingml/2006/main" w="15875">
          <a:solidFill>
            <a:schemeClr val="tx2">
              <a:lumMod val="75000"/>
            </a:schemeClr>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0.56615</cdr:x>
      <cdr:y>0.07927</cdr:y>
    </cdr:from>
    <cdr:to>
      <cdr:x>0.7262</cdr:x>
      <cdr:y>0.2357</cdr:y>
    </cdr:to>
    <cdr:sp macro="" textlink="">
      <cdr:nvSpPr>
        <cdr:cNvPr id="23" name="Rectangle 22"/>
        <cdr:cNvSpPr/>
      </cdr:nvSpPr>
      <cdr:spPr>
        <a:xfrm xmlns:a="http://schemas.openxmlformats.org/drawingml/2006/main">
          <a:off x="4928733" y="439939"/>
          <a:ext cx="1393306" cy="868161"/>
        </a:xfrm>
        <a:prstGeom xmlns:a="http://schemas.openxmlformats.org/drawingml/2006/main" prst="rect">
          <a:avLst/>
        </a:prstGeom>
        <a:noFill xmlns:a="http://schemas.openxmlformats.org/drawingml/2006/main"/>
        <a:ln xmlns:a="http://schemas.openxmlformats.org/drawingml/2006/main" w="15875">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0.73167</cdr:x>
      <cdr:y>0.07785</cdr:y>
    </cdr:from>
    <cdr:to>
      <cdr:x>0.74654</cdr:x>
      <cdr:y>0.23981</cdr:y>
    </cdr:to>
    <cdr:sp macro="" textlink="">
      <cdr:nvSpPr>
        <cdr:cNvPr id="24" name="Right Brace 23"/>
        <cdr:cNvSpPr/>
      </cdr:nvSpPr>
      <cdr:spPr>
        <a:xfrm xmlns:a="http://schemas.openxmlformats.org/drawingml/2006/main">
          <a:off x="6369662" y="418791"/>
          <a:ext cx="129479" cy="871235"/>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0.75338</cdr:x>
      <cdr:y>0.08872</cdr:y>
    </cdr:from>
    <cdr:to>
      <cdr:x>0.86616</cdr:x>
      <cdr:y>0.22092</cdr:y>
    </cdr:to>
    <cdr:sp macro="" textlink="">
      <cdr:nvSpPr>
        <cdr:cNvPr id="25" name="TextBox 24"/>
        <cdr:cNvSpPr txBox="1"/>
      </cdr:nvSpPr>
      <cdr:spPr>
        <a:xfrm xmlns:a="http://schemas.openxmlformats.org/drawingml/2006/main">
          <a:off x="6558665" y="477259"/>
          <a:ext cx="981876" cy="711168"/>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pPr algn="ctr"/>
          <a:r>
            <a:rPr lang="en-US" sz="1600" b="1" dirty="0" smtClean="0"/>
            <a:t>Top 0.5% (23% )</a:t>
          </a:r>
          <a:endParaRPr lang="en-US" sz="1600" b="1" dirty="0"/>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0.93875</cdr:y>
    </cdr:from>
    <cdr:to>
      <cdr:x>0.90597</cdr:x>
      <cdr:y>1</cdr:y>
    </cdr:to>
    <cdr:sp macro="" textlink="">
      <cdr:nvSpPr>
        <cdr:cNvPr id="2" name="TextBox 1"/>
        <cdr:cNvSpPr txBox="1"/>
      </cdr:nvSpPr>
      <cdr:spPr>
        <a:xfrm xmlns:a="http://schemas.openxmlformats.org/drawingml/2006/main">
          <a:off x="0" y="5340499"/>
          <a:ext cx="7865666" cy="328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SOURCE: Data from the Tax Policy Center. Compiled by PGPF. </a:t>
          </a:r>
          <a:endParaRPr lang="en-US" sz="1200" dirty="0"/>
        </a:p>
      </cdr:txBody>
    </cdr:sp>
  </cdr:relSizeAnchor>
</c:userShapes>
</file>

<file path=ppt/drawings/drawing22.xml><?xml version="1.0" encoding="utf-8"?>
<c:userShapes xmlns:c="http://schemas.openxmlformats.org/drawingml/2006/chart">
  <cdr:relSizeAnchor xmlns:cdr="http://schemas.openxmlformats.org/drawingml/2006/chartDrawing">
    <cdr:from>
      <cdr:x>0.86743</cdr:x>
      <cdr:y>0.1569</cdr:y>
    </cdr:from>
    <cdr:to>
      <cdr:x>0.89899</cdr:x>
      <cdr:y>0.78044</cdr:y>
    </cdr:to>
    <cdr:sp macro="" textlink="">
      <cdr:nvSpPr>
        <cdr:cNvPr id="2" name="Right Brace 1"/>
        <cdr:cNvSpPr/>
      </cdr:nvSpPr>
      <cdr:spPr>
        <a:xfrm xmlns:a="http://schemas.openxmlformats.org/drawingml/2006/main">
          <a:off x="7531099" y="810585"/>
          <a:ext cx="273966" cy="3221449"/>
        </a:xfrm>
        <a:prstGeom xmlns:a="http://schemas.openxmlformats.org/drawingml/2006/main" prst="rightBrace">
          <a:avLst/>
        </a:prstGeom>
        <a:noFill xmlns:a="http://schemas.openxmlformats.org/drawingml/2006/main"/>
        <a:ln xmlns:a="http://schemas.openxmlformats.org/drawingml/2006/main" w="19050" cap="flat" cmpd="sng" algn="ctr">
          <a:solidFill>
            <a:srgbClr val="003263"/>
          </a:solidFill>
          <a:prstDash val="solid"/>
          <a:round/>
          <a:headEnd type="none" w="med" len="med"/>
          <a:tailEnd type="none" w="med" len="me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cdr:x>
      <cdr:y>0.90649</cdr:y>
    </cdr:from>
    <cdr:to>
      <cdr:x>1</cdr:x>
      <cdr:y>0.99585</cdr:y>
    </cdr:to>
    <cdr:sp macro="" textlink="">
      <cdr:nvSpPr>
        <cdr:cNvPr id="3" name="TextBox 4"/>
        <cdr:cNvSpPr txBox="1"/>
      </cdr:nvSpPr>
      <cdr:spPr>
        <a:xfrm xmlns:a="http://schemas.openxmlformats.org/drawingml/2006/main">
          <a:off x="0" y="4683254"/>
          <a:ext cx="868203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200" dirty="0" smtClean="0"/>
            <a:t>SOURCES: Data from the Federal Reserve, </a:t>
          </a:r>
          <a:r>
            <a:rPr lang="en-US" sz="1200" i="1" dirty="0" smtClean="0"/>
            <a:t>Flow of Funds Accounts—Liabilities of Households and Nonprofit Organizations; </a:t>
          </a:r>
          <a:r>
            <a:rPr lang="en-US" sz="1200" dirty="0" smtClean="0"/>
            <a:t>and Bureau of Economic Analysis, </a:t>
          </a:r>
          <a:r>
            <a:rPr lang="en-US" sz="1200" i="1" dirty="0" smtClean="0"/>
            <a:t>Personal Income and Its Disposition</a:t>
          </a:r>
          <a:r>
            <a:rPr lang="en-US" sz="1200" dirty="0" smtClean="0"/>
            <a:t>: February 2010. Compiled by PGPF. </a:t>
          </a:r>
          <a:endParaRPr lang="en-US" sz="1200" dirty="0"/>
        </a:p>
      </cdr:txBody>
    </cdr:sp>
  </cdr:relSizeAnchor>
  <cdr:relSizeAnchor xmlns:cdr="http://schemas.openxmlformats.org/drawingml/2006/chartDrawing">
    <cdr:from>
      <cdr:x>0.88845</cdr:x>
      <cdr:y>0.38498</cdr:y>
    </cdr:from>
    <cdr:to>
      <cdr:x>1</cdr:x>
      <cdr:y>0.56057</cdr:y>
    </cdr:to>
    <cdr:sp macro="" textlink="">
      <cdr:nvSpPr>
        <cdr:cNvPr id="4" name="TextBox 3"/>
        <cdr:cNvSpPr txBox="1"/>
      </cdr:nvSpPr>
      <cdr:spPr>
        <a:xfrm xmlns:a="http://schemas.openxmlformats.org/drawingml/2006/main">
          <a:off x="7713557" y="1988924"/>
          <a:ext cx="968481" cy="907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 251% Increase since 1950</a:t>
          </a:r>
          <a:endParaRPr lang="en-US" sz="1400" b="1" dirty="0"/>
        </a:p>
      </cdr:txBody>
    </cdr:sp>
  </cdr:relSizeAnchor>
  <cdr:relSizeAnchor xmlns:cdr="http://schemas.openxmlformats.org/drawingml/2006/chartDrawing">
    <cdr:from>
      <cdr:x>0.16498</cdr:x>
      <cdr:y>0.42606</cdr:y>
    </cdr:from>
    <cdr:to>
      <cdr:x>0.22734</cdr:x>
      <cdr:y>0.5</cdr:y>
    </cdr:to>
    <cdr:sp macro="" textlink="">
      <cdr:nvSpPr>
        <cdr:cNvPr id="5" name="TextBox 4"/>
        <cdr:cNvSpPr txBox="1"/>
      </cdr:nvSpPr>
      <cdr:spPr>
        <a:xfrm xmlns:a="http://schemas.openxmlformats.org/drawingml/2006/main">
          <a:off x="1432347" y="2201177"/>
          <a:ext cx="541459" cy="38200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smtClean="0"/>
            <a:t>35%</a:t>
          </a:r>
          <a:endParaRPr lang="en-US" sz="1600" b="1" dirty="0"/>
        </a:p>
      </cdr:txBody>
    </cdr:sp>
  </cdr:relSizeAnchor>
  <cdr:relSizeAnchor xmlns:cdr="http://schemas.openxmlformats.org/drawingml/2006/chartDrawing">
    <cdr:from>
      <cdr:x>0.89669</cdr:x>
      <cdr:y>0.02305</cdr:y>
    </cdr:from>
    <cdr:to>
      <cdr:x>0.96983</cdr:x>
      <cdr:y>0.09352</cdr:y>
    </cdr:to>
    <cdr:sp macro="" textlink="">
      <cdr:nvSpPr>
        <cdr:cNvPr id="6" name="TextBox 5"/>
        <cdr:cNvSpPr txBox="1"/>
      </cdr:nvSpPr>
      <cdr:spPr>
        <a:xfrm xmlns:a="http://schemas.openxmlformats.org/drawingml/2006/main">
          <a:off x="7785100" y="119059"/>
          <a:ext cx="635004" cy="3640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smtClean="0"/>
            <a:t>122%</a:t>
          </a:r>
        </a:p>
        <a:p xmlns:a="http://schemas.openxmlformats.org/drawingml/2006/main">
          <a:endParaRPr lang="en-US" sz="1600" b="1" dirty="0"/>
        </a:p>
      </cdr:txBody>
    </cdr:sp>
  </cdr:relSizeAnchor>
</c:userShapes>
</file>

<file path=ppt/drawings/drawing23.xml><?xml version="1.0" encoding="utf-8"?>
<c:userShapes xmlns:c="http://schemas.openxmlformats.org/drawingml/2006/chart">
  <cdr:relSizeAnchor xmlns:cdr="http://schemas.openxmlformats.org/drawingml/2006/chartDrawing">
    <cdr:from>
      <cdr:x>0.2206</cdr:x>
      <cdr:y>0.07672</cdr:y>
    </cdr:from>
    <cdr:to>
      <cdr:x>0.31642</cdr:x>
      <cdr:y>0.13691</cdr:y>
    </cdr:to>
    <cdr:sp macro="" textlink="">
      <cdr:nvSpPr>
        <cdr:cNvPr id="2" name="TextBox 5"/>
        <cdr:cNvSpPr txBox="1"/>
      </cdr:nvSpPr>
      <cdr:spPr>
        <a:xfrm xmlns:a="http://schemas.openxmlformats.org/drawingml/2006/main">
          <a:off x="1714556" y="392322"/>
          <a:ext cx="74479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b="1" dirty="0" smtClean="0"/>
            <a:t>WWII</a:t>
          </a:r>
          <a:endParaRPr lang="en-US" sz="1400" b="1" dirty="0"/>
        </a:p>
      </cdr:txBody>
    </cdr:sp>
  </cdr:relSizeAnchor>
  <cdr:relSizeAnchor xmlns:cdr="http://schemas.openxmlformats.org/drawingml/2006/chartDrawing">
    <cdr:from>
      <cdr:x>0.09642</cdr:x>
      <cdr:y>0.45997</cdr:y>
    </cdr:from>
    <cdr:to>
      <cdr:x>0.23173</cdr:x>
      <cdr:y>0.56229</cdr:y>
    </cdr:to>
    <cdr:sp macro="" textlink="">
      <cdr:nvSpPr>
        <cdr:cNvPr id="4" name="TextBox 5"/>
        <cdr:cNvSpPr txBox="1"/>
      </cdr:nvSpPr>
      <cdr:spPr>
        <a:xfrm xmlns:a="http://schemas.openxmlformats.org/drawingml/2006/main">
          <a:off x="837587" y="2376364"/>
          <a:ext cx="1175411" cy="528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400" b="1" dirty="0" smtClean="0"/>
            <a:t>Great Depression</a:t>
          </a:r>
          <a:endParaRPr lang="en-US" sz="1400" b="1" dirty="0"/>
        </a:p>
      </cdr:txBody>
    </cdr:sp>
  </cdr:relSizeAnchor>
  <cdr:relSizeAnchor xmlns:cdr="http://schemas.openxmlformats.org/drawingml/2006/chartDrawing">
    <cdr:from>
      <cdr:x>0</cdr:x>
      <cdr:y>0</cdr:y>
    </cdr:from>
    <cdr:to>
      <cdr:x>0</cdr:x>
      <cdr:y>0</cdr:y>
    </cdr:to>
    <cdr:sp macro="" textlink="">
      <cdr:nvSpPr>
        <cdr:cNvPr id="6" name="Straight Connector 5"/>
        <cdr:cNvSpPr/>
      </cdr:nvSpPr>
      <cdr:spPr>
        <a:xfrm xmlns:a="http://schemas.openxmlformats.org/drawingml/2006/main">
          <a:off x="-685800" y="-1295400"/>
          <a:ext cx="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0.17422</cdr:x>
      <cdr:y>0.71708</cdr:y>
    </cdr:from>
    <cdr:to>
      <cdr:x>0.2663</cdr:x>
      <cdr:y>0.7821</cdr:y>
    </cdr:to>
    <cdr:sp macro="" textlink="">
      <cdr:nvSpPr>
        <cdr:cNvPr id="7" name="TextBox 6"/>
        <cdr:cNvSpPr txBox="1"/>
      </cdr:nvSpPr>
      <cdr:spPr>
        <a:xfrm xmlns:a="http://schemas.openxmlformats.org/drawingml/2006/main">
          <a:off x="1486699" y="3461075"/>
          <a:ext cx="785827" cy="313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-1.7%</a:t>
          </a:r>
          <a:endParaRPr lang="en-US" sz="1400" b="1" dirty="0"/>
        </a:p>
      </cdr:txBody>
    </cdr:sp>
  </cdr:relSizeAnchor>
  <cdr:relSizeAnchor xmlns:cdr="http://schemas.openxmlformats.org/drawingml/2006/chartDrawing">
    <cdr:from>
      <cdr:x>0.16088</cdr:x>
      <cdr:y>0.70779</cdr:y>
    </cdr:from>
    <cdr:to>
      <cdr:x>0.18756</cdr:x>
      <cdr:y>0.73566</cdr:y>
    </cdr:to>
    <cdr:sp macro="" textlink="">
      <cdr:nvSpPr>
        <cdr:cNvPr id="9" name="Straight Connector 8"/>
        <cdr:cNvSpPr/>
      </cdr:nvSpPr>
      <cdr:spPr>
        <a:xfrm xmlns:a="http://schemas.openxmlformats.org/drawingml/2006/main">
          <a:off x="1372855" y="3416242"/>
          <a:ext cx="227687" cy="13450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0.8827</cdr:x>
      <cdr:y>0.49329</cdr:y>
    </cdr:from>
    <cdr:to>
      <cdr:x>0.97479</cdr:x>
      <cdr:y>0.55831</cdr:y>
    </cdr:to>
    <cdr:sp macro="" textlink="">
      <cdr:nvSpPr>
        <cdr:cNvPr id="10" name="TextBox 1"/>
        <cdr:cNvSpPr txBox="1"/>
      </cdr:nvSpPr>
      <cdr:spPr>
        <a:xfrm xmlns:a="http://schemas.openxmlformats.org/drawingml/2006/main">
          <a:off x="7532610" y="2380917"/>
          <a:ext cx="785827" cy="3138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4.3%</a:t>
          </a:r>
          <a:endParaRPr lang="en-US" sz="1400" b="1" dirty="0"/>
        </a:p>
      </cdr:txBody>
    </cdr:sp>
  </cdr:relSizeAnchor>
  <cdr:relSizeAnchor xmlns:cdr="http://schemas.openxmlformats.org/drawingml/2006/chartDrawing">
    <cdr:from>
      <cdr:x>0.93427</cdr:x>
      <cdr:y>0.55622</cdr:y>
    </cdr:from>
    <cdr:to>
      <cdr:x>0.96095</cdr:x>
      <cdr:y>0.58409</cdr:y>
    </cdr:to>
    <cdr:sp macro="" textlink="">
      <cdr:nvSpPr>
        <cdr:cNvPr id="11" name="Straight Connector 10"/>
        <cdr:cNvSpPr/>
      </cdr:nvSpPr>
      <cdr:spPr>
        <a:xfrm xmlns:a="http://schemas.openxmlformats.org/drawingml/2006/main">
          <a:off x="7972682" y="2684661"/>
          <a:ext cx="227687" cy="134504"/>
        </a:xfrm>
        <a:prstGeom xmlns:a="http://schemas.openxmlformats.org/drawingml/2006/main" prst="line">
          <a:avLst/>
        </a:prstGeom>
        <a:noFill xmlns:a="http://schemas.openxmlformats.org/drawingml/2006/main"/>
        <a:ln xmlns:a="http://schemas.openxmlformats.org/drawingml/2006/main" w="25400" cap="flat" cmpd="sng" algn="ctr">
          <a:solidFill>
            <a:srgbClr val="003263"/>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0.92812</cdr:x>
      <cdr:y>0.82014</cdr:y>
    </cdr:from>
    <cdr:to>
      <cdr:x>0.9944</cdr:x>
      <cdr:y>0.90208</cdr:y>
    </cdr:to>
    <cdr:sp macro="" textlink="">
      <cdr:nvSpPr>
        <cdr:cNvPr id="12" name="TextBox 11"/>
        <cdr:cNvSpPr txBox="1"/>
      </cdr:nvSpPr>
      <cdr:spPr>
        <a:xfrm xmlns:a="http://schemas.openxmlformats.org/drawingml/2006/main">
          <a:off x="8062403" y="4237143"/>
          <a:ext cx="575735" cy="42333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smtClean="0"/>
            <a:t>2009</a:t>
          </a:r>
          <a:endParaRPr lang="en-US" sz="1800" b="1" dirty="0"/>
        </a:p>
      </cdr:txBody>
    </cdr:sp>
  </cdr:relSizeAnchor>
</c:userShapes>
</file>

<file path=ppt/drawings/drawing24.xml><?xml version="1.0" encoding="utf-8"?>
<c:userShapes xmlns:c="http://schemas.openxmlformats.org/drawingml/2006/chart">
  <cdr:relSizeAnchor xmlns:cdr="http://schemas.openxmlformats.org/drawingml/2006/chartDrawing">
    <cdr:from>
      <cdr:x>0.14824</cdr:x>
      <cdr:y>0.54633</cdr:y>
    </cdr:from>
    <cdr:to>
      <cdr:x>0.98285</cdr:x>
      <cdr:y>0.54894</cdr:y>
    </cdr:to>
    <cdr:sp macro="" textlink="">
      <cdr:nvSpPr>
        <cdr:cNvPr id="3" name="Straight Connector 2"/>
        <cdr:cNvSpPr/>
      </cdr:nvSpPr>
      <cdr:spPr>
        <a:xfrm xmlns:a="http://schemas.openxmlformats.org/drawingml/2006/main">
          <a:off x="1287045" y="2822540"/>
          <a:ext cx="7246116" cy="1348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0.13371</cdr:x>
      <cdr:y>0.24551</cdr:y>
    </cdr:from>
    <cdr:to>
      <cdr:x>0.2667</cdr:x>
      <cdr:y>0.34586</cdr:y>
    </cdr:to>
    <cdr:sp macro="" textlink="">
      <cdr:nvSpPr>
        <cdr:cNvPr id="4" name="TextBox 5"/>
        <cdr:cNvSpPr txBox="1"/>
      </cdr:nvSpPr>
      <cdr:spPr>
        <a:xfrm xmlns:a="http://schemas.openxmlformats.org/drawingml/2006/main">
          <a:off x="1160875" y="1268376"/>
          <a:ext cx="1154625" cy="518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smtClean="0"/>
            <a:t>Great Depression</a:t>
          </a:r>
          <a:endParaRPr lang="en-US" sz="1400" b="1" dirty="0"/>
        </a:p>
      </cdr:txBody>
    </cdr:sp>
  </cdr:relSizeAnchor>
  <cdr:relSizeAnchor xmlns:cdr="http://schemas.openxmlformats.org/drawingml/2006/chartDrawing">
    <cdr:from>
      <cdr:x>0.18813</cdr:x>
      <cdr:y>0.35665</cdr:y>
    </cdr:from>
    <cdr:to>
      <cdr:x>0.1934</cdr:x>
      <cdr:y>0.53942</cdr:y>
    </cdr:to>
    <cdr:sp macro="" textlink="">
      <cdr:nvSpPr>
        <cdr:cNvPr id="6" name="Straight Arrow Connector 5"/>
        <cdr:cNvSpPr/>
      </cdr:nvSpPr>
      <cdr:spPr>
        <a:xfrm xmlns:a="http://schemas.openxmlformats.org/drawingml/2006/main" rot="5400000">
          <a:off x="1184101" y="2291846"/>
          <a:ext cx="944256" cy="45754"/>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0.20789</cdr:x>
      <cdr:y>0.0296</cdr:y>
    </cdr:from>
    <cdr:to>
      <cdr:x>0.30207</cdr:x>
      <cdr:y>0.08863</cdr:y>
    </cdr:to>
    <cdr:sp macro="" textlink="">
      <cdr:nvSpPr>
        <cdr:cNvPr id="7" name="TextBox 5"/>
        <cdr:cNvSpPr txBox="1"/>
      </cdr:nvSpPr>
      <cdr:spPr>
        <a:xfrm xmlns:a="http://schemas.openxmlformats.org/drawingml/2006/main">
          <a:off x="1804882" y="154339"/>
          <a:ext cx="817675" cy="3077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WWII</a:t>
          </a:r>
          <a:endParaRPr lang="en-US" sz="1400" b="1" dirty="0"/>
        </a:p>
      </cdr:txBody>
    </cdr:sp>
  </cdr:relSizeAnchor>
  <cdr:relSizeAnchor xmlns:cdr="http://schemas.openxmlformats.org/drawingml/2006/chartDrawing">
    <cdr:from>
      <cdr:x>0.25534</cdr:x>
      <cdr:y>0.08589</cdr:y>
    </cdr:from>
    <cdr:to>
      <cdr:x>0.27224</cdr:x>
      <cdr:y>0.15301</cdr:y>
    </cdr:to>
    <cdr:sp macro="" textlink="">
      <cdr:nvSpPr>
        <cdr:cNvPr id="9" name="Straight Arrow Connector 8"/>
        <cdr:cNvSpPr/>
      </cdr:nvSpPr>
      <cdr:spPr>
        <a:xfrm xmlns:a="http://schemas.openxmlformats.org/drawingml/2006/main">
          <a:off x="2216856" y="447850"/>
          <a:ext cx="146754" cy="349955"/>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0.87686</cdr:y>
    </cdr:from>
    <cdr:to>
      <cdr:x>1</cdr:x>
      <cdr:y>0.96204</cdr:y>
    </cdr:to>
    <cdr:sp macro="" textlink="">
      <cdr:nvSpPr>
        <cdr:cNvPr id="2" name="TextBox 1"/>
        <cdr:cNvSpPr txBox="1"/>
      </cdr:nvSpPr>
      <cdr:spPr>
        <a:xfrm xmlns:a="http://schemas.openxmlformats.org/drawingml/2006/main">
          <a:off x="0" y="4601210"/>
          <a:ext cx="8686801" cy="446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SOURCE</a:t>
          </a:r>
          <a:r>
            <a:rPr lang="en-US" sz="1100" dirty="0" smtClean="0"/>
            <a:t>: Data from the General Accountability Office </a:t>
          </a:r>
          <a:r>
            <a:rPr lang="en-US" sz="1100" i="1" dirty="0" smtClean="0"/>
            <a:t>State and Local Government’s Fiscal Outlook</a:t>
          </a:r>
          <a:r>
            <a:rPr lang="en-US" sz="1100" dirty="0" smtClean="0"/>
            <a:t> March 2010 Update. Compiled by PGPF.</a:t>
          </a:r>
        </a:p>
        <a:p xmlns:a="http://schemas.openxmlformats.org/drawingml/2006/main">
          <a:r>
            <a:rPr lang="en-US" dirty="0" smtClean="0"/>
            <a:t>NOTE: State level health expenditures are primarily Medicaid and health insurance for government employees and retirees.</a:t>
          </a:r>
          <a:endParaRPr lang="en-US" sz="1100" dirty="0"/>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0.71188</cdr:y>
    </cdr:from>
    <cdr:to>
      <cdr:x>0.98662</cdr:x>
      <cdr:y>1</cdr:y>
    </cdr:to>
    <cdr:sp macro="" textlink="">
      <cdr:nvSpPr>
        <cdr:cNvPr id="2" name="TextBox 1"/>
        <cdr:cNvSpPr txBox="1"/>
      </cdr:nvSpPr>
      <cdr:spPr>
        <a:xfrm xmlns:a="http://schemas.openxmlformats.org/drawingml/2006/main">
          <a:off x="-228599" y="3729508"/>
          <a:ext cx="8541991" cy="1447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smtClean="0"/>
            <a:t>NOTE: The actuarially required contribution is the annual contribution to the retiree pension and health funds required for future assets to be in line with future liabilities within 30 years.  It has two components: a normal contribution to keep up with new benefit obligations accrued, and a catch-up payment to make up for the current gap between pension assets and liabilities.  The data for both revenues and unfunded obligations are for fiscal year 2008.  Most states end their fiscal year in June of 2008, and therefore these numbers do not include losses in the stock market that led to losses in most pension funds.  </a:t>
          </a:r>
        </a:p>
        <a:p xmlns:a="http://schemas.openxmlformats.org/drawingml/2006/main">
          <a:r>
            <a:rPr lang="en-US" dirty="0" smtClean="0"/>
            <a:t>** The data have a few limitations. States have different methods in computing their obligations, and different assumptions of retirement ages and life spans. They also conduct actuarial valuations at different times of the year, which can cause their funding levels to appear better or worse off  depending on economic conditions . </a:t>
          </a:r>
          <a:endParaRPr lang="en-US" dirty="0"/>
        </a:p>
        <a:p xmlns:a="http://schemas.openxmlformats.org/drawingml/2006/main">
          <a:endParaRPr lang="en-US" sz="1100" dirty="0" smtClean="0"/>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0.69618</cdr:y>
    </cdr:from>
    <cdr:to>
      <cdr:x>1</cdr:x>
      <cdr:y>1</cdr:y>
    </cdr:to>
    <cdr:sp macro="" textlink="">
      <cdr:nvSpPr>
        <cdr:cNvPr id="2" name="TextBox 25"/>
        <cdr:cNvSpPr txBox="1"/>
      </cdr:nvSpPr>
      <cdr:spPr>
        <a:xfrm xmlns:a="http://schemas.openxmlformats.org/drawingml/2006/main">
          <a:off x="0" y="3596700"/>
          <a:ext cx="8686800" cy="1569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1200" cap="all" dirty="0" smtClean="0">
            <a:latin typeface="+mn-lt"/>
          </a:endParaRPr>
        </a:p>
        <a:p xmlns:a="http://schemas.openxmlformats.org/drawingml/2006/main">
          <a:endParaRPr lang="en-US" sz="1200" cap="all" dirty="0" smtClean="0">
            <a:latin typeface="+mn-lt"/>
          </a:endParaRPr>
        </a:p>
        <a:p xmlns:a="http://schemas.openxmlformats.org/drawingml/2006/main">
          <a:r>
            <a:rPr lang="en-US" sz="1200" cap="all" dirty="0" err="1" smtClean="0">
              <a:latin typeface="+mn-lt"/>
            </a:rPr>
            <a:t>SourceS</a:t>
          </a:r>
          <a:r>
            <a:rPr lang="en-US" sz="1200" cap="all" dirty="0" smtClean="0">
              <a:latin typeface="+mn-lt"/>
            </a:rPr>
            <a:t>: </a:t>
          </a:r>
          <a:r>
            <a:rPr lang="en-US" sz="1200" dirty="0" smtClean="0">
              <a:latin typeface="+mn-lt"/>
            </a:rPr>
            <a:t>Data from the Office of Management and Budget, </a:t>
          </a:r>
          <a:r>
            <a:rPr lang="en-US" sz="1200" i="1" dirty="0" smtClean="0">
              <a:latin typeface="+mn-lt"/>
            </a:rPr>
            <a:t>A New Era of Responsibility: The 2011 Budget</a:t>
          </a:r>
          <a:r>
            <a:rPr lang="en-US" sz="1200" dirty="0" smtClean="0">
              <a:latin typeface="+mn-lt"/>
            </a:rPr>
            <a:t>: February 2010, Historical Tables; and the Department of Treasury, </a:t>
          </a:r>
          <a:r>
            <a:rPr lang="en-US" sz="1200" i="1" dirty="0" smtClean="0">
              <a:latin typeface="+mn-lt"/>
            </a:rPr>
            <a:t>Daily Treasury Statement </a:t>
          </a:r>
          <a:r>
            <a:rPr lang="en-US" sz="1200" dirty="0" smtClean="0">
              <a:latin typeface="+mn-lt"/>
            </a:rPr>
            <a:t>August 31, 2010). Compiled by PGPF.</a:t>
          </a:r>
          <a:r>
            <a:rPr lang="en-US" sz="1200" cap="all" dirty="0" smtClean="0"/>
            <a:t> </a:t>
          </a:r>
        </a:p>
        <a:p xmlns:a="http://schemas.openxmlformats.org/drawingml/2006/main">
          <a:r>
            <a:rPr lang="en-US" sz="1200" cap="all" dirty="0" smtClean="0"/>
            <a:t>Note:  </a:t>
          </a:r>
          <a:r>
            <a:rPr lang="en-US" sz="1200" dirty="0" smtClean="0"/>
            <a:t>Totals may not add due to rounding.</a:t>
          </a:r>
        </a:p>
        <a:p xmlns:a="http://schemas.openxmlformats.org/drawingml/2006/main">
          <a:r>
            <a:rPr lang="en-US" sz="1200" cap="all" dirty="0" smtClean="0"/>
            <a:t>*</a:t>
          </a:r>
          <a:r>
            <a:rPr lang="en-US" sz="1200" dirty="0" err="1" smtClean="0"/>
            <a:t>Intragovernmental</a:t>
          </a:r>
          <a:r>
            <a:rPr lang="en-US" sz="1200" dirty="0" smtClean="0"/>
            <a:t> debt refers to Treasury securities held by federal trust funds (e.g., Social Security and Medicare) and other government accounts. Debt held by the public refers to all federal debt held by individuals, corporations, state or local governments, and foreign entities.</a:t>
          </a:r>
          <a:endParaRPr lang="en-US" sz="1200" dirty="0">
            <a:latin typeface="+mn-lt"/>
          </a:endParaRPr>
        </a:p>
      </cdr:txBody>
    </cdr:sp>
  </cdr:relSizeAnchor>
  <cdr:relSizeAnchor xmlns:cdr="http://schemas.openxmlformats.org/drawingml/2006/chartDrawing">
    <cdr:from>
      <cdr:x>0.87118</cdr:x>
      <cdr:y>0.12044</cdr:y>
    </cdr:from>
    <cdr:to>
      <cdr:x>0.893</cdr:x>
      <cdr:y>0.63518</cdr:y>
    </cdr:to>
    <cdr:sp macro="" textlink="">
      <cdr:nvSpPr>
        <cdr:cNvPr id="3" name="Right Brace 2"/>
        <cdr:cNvSpPr/>
      </cdr:nvSpPr>
      <cdr:spPr>
        <a:xfrm xmlns:a="http://schemas.openxmlformats.org/drawingml/2006/main">
          <a:off x="7169499" y="590488"/>
          <a:ext cx="179534" cy="2523663"/>
        </a:xfrm>
        <a:prstGeom xmlns:a="http://schemas.openxmlformats.org/drawingml/2006/main" prst="rightBrace">
          <a:avLst/>
        </a:prstGeom>
        <a:noFill xmlns:a="http://schemas.openxmlformats.org/drawingml/2006/main"/>
        <a:ln xmlns:a="http://schemas.openxmlformats.org/drawingml/2006/main" w="19050" cap="flat" cmpd="sng" algn="ctr">
          <a:solidFill>
            <a:sysClr val="windowText" lastClr="000000"/>
          </a:solidFill>
          <a:prstDash val="solid"/>
          <a:round/>
          <a:headEnd type="none" w="med" len="med"/>
          <a:tailEnd type="none" w="med" len="me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endParaRPr lang="en-US" dirty="0">
            <a:latin typeface="Arial"/>
          </a:endParaRPr>
        </a:p>
      </cdr:txBody>
    </cdr:sp>
  </cdr:relSizeAnchor>
  <cdr:relSizeAnchor xmlns:cdr="http://schemas.openxmlformats.org/drawingml/2006/chartDrawing">
    <cdr:from>
      <cdr:x>0.18554</cdr:x>
      <cdr:y>0.1414</cdr:y>
    </cdr:from>
    <cdr:to>
      <cdr:x>0.51806</cdr:x>
      <cdr:y>0.30636</cdr:y>
    </cdr:to>
    <cdr:sp macro="" textlink="">
      <cdr:nvSpPr>
        <cdr:cNvPr id="4" name="TextBox 3"/>
        <cdr:cNvSpPr txBox="1"/>
      </cdr:nvSpPr>
      <cdr:spPr>
        <a:xfrm xmlns:a="http://schemas.openxmlformats.org/drawingml/2006/main">
          <a:off x="1526892" y="739815"/>
          <a:ext cx="2736503" cy="86314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lIns="365760" rtlCol="0"/>
        <a:lstStyle xmlns:a="http://schemas.openxmlformats.org/drawingml/2006/main"/>
        <a:p xmlns:a="http://schemas.openxmlformats.org/drawingml/2006/main">
          <a:pPr>
            <a:lnSpc>
              <a:spcPts val="2420"/>
            </a:lnSpc>
          </a:pPr>
          <a:r>
            <a:rPr lang="en-US" sz="1600" dirty="0" smtClean="0">
              <a:latin typeface="Arial"/>
            </a:rPr>
            <a:t>Intragovernmental Debt</a:t>
          </a:r>
        </a:p>
        <a:p xmlns:a="http://schemas.openxmlformats.org/drawingml/2006/main">
          <a:pPr>
            <a:lnSpc>
              <a:spcPts val="2420"/>
            </a:lnSpc>
          </a:pPr>
          <a:r>
            <a:rPr lang="en-US" sz="1600" dirty="0" smtClean="0">
              <a:latin typeface="Arial"/>
            </a:rPr>
            <a:t>Debt Held by the Public</a:t>
          </a:r>
          <a:endParaRPr lang="en-US" sz="1600" dirty="0">
            <a:latin typeface="Arial"/>
          </a:endParaRPr>
        </a:p>
      </cdr:txBody>
    </cdr:sp>
  </cdr:relSizeAnchor>
  <cdr:relSizeAnchor xmlns:cdr="http://schemas.openxmlformats.org/drawingml/2006/chartDrawing">
    <cdr:from>
      <cdr:x>0.20003</cdr:x>
      <cdr:y>0.15717</cdr:y>
    </cdr:from>
    <cdr:to>
      <cdr:x>0.21809</cdr:x>
      <cdr:y>0.18562</cdr:y>
    </cdr:to>
    <cdr:sp macro="" textlink="">
      <cdr:nvSpPr>
        <cdr:cNvPr id="5" name="Rectangle 4"/>
        <cdr:cNvSpPr/>
      </cdr:nvSpPr>
      <cdr:spPr>
        <a:xfrm xmlns:a="http://schemas.openxmlformats.org/drawingml/2006/main">
          <a:off x="1646167" y="822324"/>
          <a:ext cx="148626" cy="148856"/>
        </a:xfrm>
        <a:prstGeom xmlns:a="http://schemas.openxmlformats.org/drawingml/2006/main" prst="rect">
          <a:avLst/>
        </a:prstGeom>
        <a:solidFill xmlns:a="http://schemas.openxmlformats.org/drawingml/2006/main">
          <a:srgbClr val="080377"/>
        </a:solidFill>
        <a:ln xmlns:a="http://schemas.openxmlformats.org/drawingml/2006/main" w="9525" cap="flat" cmpd="sng" algn="ctr">
          <a:solidFill>
            <a:srgbClr val="003263">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a:endParaRPr lang="en-US" dirty="0">
            <a:latin typeface="Arial"/>
          </a:endParaRPr>
        </a:p>
      </cdr:txBody>
    </cdr:sp>
  </cdr:relSizeAnchor>
  <cdr:relSizeAnchor xmlns:cdr="http://schemas.openxmlformats.org/drawingml/2006/chartDrawing">
    <cdr:from>
      <cdr:x>0.27912</cdr:x>
      <cdr:y>0.34555</cdr:y>
    </cdr:from>
    <cdr:to>
      <cdr:x>0.44304</cdr:x>
      <cdr:y>0.42984</cdr:y>
    </cdr:to>
    <cdr:sp macro="" textlink="">
      <cdr:nvSpPr>
        <cdr:cNvPr id="6" name="TextBox 5"/>
        <cdr:cNvSpPr txBox="1"/>
      </cdr:nvSpPr>
      <cdr:spPr>
        <a:xfrm xmlns:a="http://schemas.openxmlformats.org/drawingml/2006/main">
          <a:off x="2297063" y="1694165"/>
          <a:ext cx="1348996" cy="41325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latin typeface="Arial"/>
            </a:rPr>
            <a:t>$ 5.6 Trillion</a:t>
          </a:r>
          <a:endParaRPr lang="en-US" sz="1800" dirty="0">
            <a:latin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0.91064</cdr:y>
    </cdr:from>
    <cdr:to>
      <cdr:x>1</cdr:x>
      <cdr:y>1</cdr:y>
    </cdr:to>
    <cdr:sp macro="" textlink="">
      <cdr:nvSpPr>
        <cdr:cNvPr id="2" name="TextBox 25"/>
        <cdr:cNvSpPr txBox="1"/>
      </cdr:nvSpPr>
      <cdr:spPr>
        <a:xfrm xmlns:a="http://schemas.openxmlformats.org/drawingml/2006/main">
          <a:off x="0" y="4704695"/>
          <a:ext cx="86868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dirty="0" smtClean="0">
              <a:latin typeface="+mn-lt"/>
            </a:rPr>
            <a:t>SOURCES: Data from the Office of Management and Budget, </a:t>
          </a:r>
          <a:r>
            <a:rPr lang="en-US" sz="1200" i="1" dirty="0" smtClean="0">
              <a:latin typeface="+mn-lt"/>
            </a:rPr>
            <a:t>A New Era of Responsibility: The 2011 Budget</a:t>
          </a:r>
          <a:r>
            <a:rPr lang="en-US" sz="1200" dirty="0" smtClean="0">
              <a:latin typeface="+mn-lt"/>
            </a:rPr>
            <a:t>, Historical Tables; and the Congressional Budget Office, </a:t>
          </a:r>
          <a:r>
            <a:rPr lang="en-US" sz="1200" i="1" dirty="0" smtClean="0">
              <a:latin typeface="+mn-lt"/>
            </a:rPr>
            <a:t>Preliminary Analysis of the President’s Budget</a:t>
          </a:r>
          <a:r>
            <a:rPr lang="en-US" sz="1200" dirty="0" smtClean="0">
              <a:latin typeface="+mn-lt"/>
            </a:rPr>
            <a:t>: March 2010. Compiled by PGPF.</a:t>
          </a:r>
          <a:endParaRPr lang="en-US" sz="1200" dirty="0">
            <a:latin typeface="+mn-lt"/>
          </a:endParaRPr>
        </a:p>
      </cdr:txBody>
    </cdr:sp>
  </cdr:relSizeAnchor>
  <cdr:relSizeAnchor xmlns:cdr="http://schemas.openxmlformats.org/drawingml/2006/chartDrawing">
    <cdr:from>
      <cdr:x>0.22524</cdr:x>
      <cdr:y>0.14849</cdr:y>
    </cdr:from>
    <cdr:to>
      <cdr:x>0.23192</cdr:x>
      <cdr:y>0.47023</cdr:y>
    </cdr:to>
    <cdr:sp macro="" textlink="">
      <cdr:nvSpPr>
        <cdr:cNvPr id="4" name="Straight Connector 3"/>
        <cdr:cNvSpPr/>
      </cdr:nvSpPr>
      <cdr:spPr>
        <a:xfrm xmlns:a="http://schemas.openxmlformats.org/drawingml/2006/main" rot="5400000" flipV="1">
          <a:off x="1154536" y="1569261"/>
          <a:ext cx="1662204" cy="58034"/>
        </a:xfrm>
        <a:prstGeom xmlns:a="http://schemas.openxmlformats.org/drawingml/2006/main" prst="line">
          <a:avLst/>
        </a:prstGeom>
        <a:ln xmlns:a="http://schemas.openxmlformats.org/drawingml/2006/main" w="762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0.2309</cdr:x>
      <cdr:y>0.47007</cdr:y>
    </cdr:from>
    <cdr:to>
      <cdr:x>0.35993</cdr:x>
      <cdr:y>0.72129</cdr:y>
    </cdr:to>
    <cdr:sp macro="" textlink="">
      <cdr:nvSpPr>
        <cdr:cNvPr id="6" name="Straight Connector 5"/>
        <cdr:cNvSpPr/>
      </cdr:nvSpPr>
      <cdr:spPr>
        <a:xfrm xmlns:a="http://schemas.openxmlformats.org/drawingml/2006/main" rot="16200000" flipH="1">
          <a:off x="1917291" y="2517058"/>
          <a:ext cx="1297859" cy="1120878"/>
        </a:xfrm>
        <a:prstGeom xmlns:a="http://schemas.openxmlformats.org/drawingml/2006/main" prst="line">
          <a:avLst/>
        </a:prstGeom>
        <a:ln xmlns:a="http://schemas.openxmlformats.org/drawingml/2006/main" w="762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0.26923</cdr:x>
      <cdr:y>0.50625</cdr:y>
    </cdr:from>
    <cdr:to>
      <cdr:x>0.5</cdr:x>
      <cdr:y>0.88125</cdr:y>
    </cdr:to>
    <cdr:sp macro="" textlink="">
      <cdr:nvSpPr>
        <cdr:cNvPr id="2" name="Straight Connector 1"/>
        <cdr:cNvSpPr/>
      </cdr:nvSpPr>
      <cdr:spPr>
        <a:xfrm xmlns:a="http://schemas.openxmlformats.org/drawingml/2006/main" rot="16200000" flipH="1" flipV="1">
          <a:off x="1524000" y="2133600"/>
          <a:ext cx="1524000" cy="1371600"/>
        </a:xfrm>
        <a:prstGeom xmlns:a="http://schemas.openxmlformats.org/drawingml/2006/main" prst="line">
          <a:avLst/>
        </a:prstGeom>
        <a:noFill xmlns:a="http://schemas.openxmlformats.org/drawingml/2006/main"/>
        <a:ln xmlns:a="http://schemas.openxmlformats.org/drawingml/2006/main" w="76200" cap="flat" cmpd="sng" algn="ctr">
          <a:solidFill>
            <a:sysClr val="window" lastClr="FFFFFF"/>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cdr:x>
      <cdr:y>0.09375</cdr:y>
    </cdr:from>
    <cdr:to>
      <cdr:x>0.5</cdr:x>
      <cdr:y>0.50625</cdr:y>
    </cdr:to>
    <cdr:sp macro="" textlink="">
      <cdr:nvSpPr>
        <cdr:cNvPr id="3" name="Straight Connector 2"/>
        <cdr:cNvSpPr/>
      </cdr:nvSpPr>
      <cdr:spPr>
        <a:xfrm xmlns:a="http://schemas.openxmlformats.org/drawingml/2006/main" rot="5400000">
          <a:off x="2133600" y="1219200"/>
          <a:ext cx="1676400" cy="0"/>
        </a:xfrm>
        <a:prstGeom xmlns:a="http://schemas.openxmlformats.org/drawingml/2006/main" prst="line">
          <a:avLst/>
        </a:prstGeom>
        <a:noFill xmlns:a="http://schemas.openxmlformats.org/drawingml/2006/main"/>
        <a:ln xmlns:a="http://schemas.openxmlformats.org/drawingml/2006/main" w="76200" cap="flat" cmpd="sng" algn="ctr">
          <a:solidFill>
            <a:sysClr val="window" lastClr="FFFFFF"/>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0.02167</cdr:x>
      <cdr:y>0.64702</cdr:y>
    </cdr:from>
    <cdr:to>
      <cdr:x>0.30253</cdr:x>
      <cdr:y>0.7632</cdr:y>
    </cdr:to>
    <cdr:sp macro="" textlink="">
      <cdr:nvSpPr>
        <cdr:cNvPr id="3" name="TextBox 29"/>
        <cdr:cNvSpPr txBox="1"/>
      </cdr:nvSpPr>
      <cdr:spPr>
        <a:xfrm xmlns:a="http://schemas.openxmlformats.org/drawingml/2006/main">
          <a:off x="188198" y="3599632"/>
          <a:ext cx="2439198" cy="646331"/>
        </a:xfrm>
        <a:prstGeom xmlns:a="http://schemas.openxmlformats.org/drawingml/2006/main" prst="rect">
          <a:avLst/>
        </a:prstGeom>
        <a:noFill xmlns:a="http://schemas.openxmlformats.org/drawingml/2006/main"/>
        <a:ln xmlns:a="http://schemas.openxmlformats.org/drawingml/2006/main">
          <a:solidFill>
            <a:srgbClr val="003263"/>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pPr algn="ctr"/>
          <a:r>
            <a:rPr lang="en-US" b="1" dirty="0" smtClean="0"/>
            <a:t>Total Spending 1970</a:t>
          </a:r>
          <a:r>
            <a:rPr lang="en-US" dirty="0" smtClean="0"/>
            <a:t>: $900 Billion </a:t>
          </a:r>
        </a:p>
      </cdr:txBody>
    </cdr:sp>
  </cdr:relSizeAnchor>
  <cdr:relSizeAnchor xmlns:cdr="http://schemas.openxmlformats.org/drawingml/2006/chartDrawing">
    <cdr:from>
      <cdr:x>0.35512</cdr:x>
      <cdr:y>0.64702</cdr:y>
    </cdr:from>
    <cdr:to>
      <cdr:x>0.63633</cdr:x>
      <cdr:y>0.7632</cdr:y>
    </cdr:to>
    <cdr:sp macro="" textlink="">
      <cdr:nvSpPr>
        <cdr:cNvPr id="4" name="TextBox 30"/>
        <cdr:cNvSpPr txBox="1"/>
      </cdr:nvSpPr>
      <cdr:spPr>
        <a:xfrm xmlns:a="http://schemas.openxmlformats.org/drawingml/2006/main">
          <a:off x="3084127" y="3599632"/>
          <a:ext cx="2442237" cy="646331"/>
        </a:xfrm>
        <a:prstGeom xmlns:a="http://schemas.openxmlformats.org/drawingml/2006/main" prst="rect">
          <a:avLst/>
        </a:prstGeom>
        <a:noFill xmlns:a="http://schemas.openxmlformats.org/drawingml/2006/main"/>
        <a:ln xmlns:a="http://schemas.openxmlformats.org/drawingml/2006/main">
          <a:solidFill>
            <a:srgbClr val="003263"/>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pPr algn="ctr"/>
          <a:r>
            <a:rPr lang="en-US" b="1" dirty="0" smtClean="0"/>
            <a:t>Total Spending 2010</a:t>
          </a:r>
          <a:r>
            <a:rPr lang="en-US" dirty="0" smtClean="0"/>
            <a:t>: $3.5 Trillion (est.) </a:t>
          </a:r>
        </a:p>
      </cdr:txBody>
    </cdr:sp>
  </cdr:relSizeAnchor>
  <cdr:relSizeAnchor xmlns:cdr="http://schemas.openxmlformats.org/drawingml/2006/chartDrawing">
    <cdr:from>
      <cdr:x>0.6899</cdr:x>
      <cdr:y>0.64702</cdr:y>
    </cdr:from>
    <cdr:to>
      <cdr:x>0.9802</cdr:x>
      <cdr:y>0.7632</cdr:y>
    </cdr:to>
    <cdr:sp macro="" textlink="">
      <cdr:nvSpPr>
        <cdr:cNvPr id="5" name="TextBox 13"/>
        <cdr:cNvSpPr txBox="1"/>
      </cdr:nvSpPr>
      <cdr:spPr>
        <a:xfrm xmlns:a="http://schemas.openxmlformats.org/drawingml/2006/main">
          <a:off x="5991606" y="3599632"/>
          <a:ext cx="2521182" cy="646331"/>
        </a:xfrm>
        <a:prstGeom xmlns:a="http://schemas.openxmlformats.org/drawingml/2006/main" prst="rect">
          <a:avLst/>
        </a:prstGeom>
        <a:noFill xmlns:a="http://schemas.openxmlformats.org/drawingml/2006/main"/>
        <a:ln xmlns:a="http://schemas.openxmlformats.org/drawingml/2006/main">
          <a:solidFill>
            <a:srgbClr val="003263"/>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pPr algn="ctr"/>
          <a:r>
            <a:rPr lang="en-US" b="1" dirty="0" smtClean="0"/>
            <a:t>Total Spending 2040</a:t>
          </a:r>
          <a:r>
            <a:rPr lang="en-US" dirty="0" smtClean="0"/>
            <a:t>: $12.3 Trillion (est.) </a:t>
          </a:r>
        </a:p>
      </cdr:txBody>
    </cdr:sp>
  </cdr:relSizeAnchor>
  <cdr:relSizeAnchor xmlns:cdr="http://schemas.openxmlformats.org/drawingml/2006/chartDrawing">
    <cdr:from>
      <cdr:x>0.0307</cdr:x>
      <cdr:y>0.16978</cdr:y>
    </cdr:from>
    <cdr:to>
      <cdr:x>0.30253</cdr:x>
      <cdr:y>0.59438</cdr:y>
    </cdr:to>
    <cdr:sp macro="" textlink="">
      <cdr:nvSpPr>
        <cdr:cNvPr id="6" name="Arc 5"/>
        <cdr:cNvSpPr/>
      </cdr:nvSpPr>
      <cdr:spPr>
        <a:xfrm xmlns:a="http://schemas.openxmlformats.org/drawingml/2006/main">
          <a:off x="266651" y="944562"/>
          <a:ext cx="2360787" cy="2362200"/>
        </a:xfrm>
        <a:prstGeom xmlns:a="http://schemas.openxmlformats.org/drawingml/2006/main" prst="arc">
          <a:avLst>
            <a:gd name="adj1" fmla="val 7948345"/>
            <a:gd name="adj2" fmla="val 16324351"/>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0.05419</cdr:x>
      <cdr:y>0.15034</cdr:y>
    </cdr:from>
    <cdr:to>
      <cdr:x>0.07344</cdr:x>
      <cdr:y>0.20336</cdr:y>
    </cdr:to>
    <cdr:sp macro="" textlink="">
      <cdr:nvSpPr>
        <cdr:cNvPr id="8" name="Straight Connector 7"/>
        <cdr:cNvSpPr/>
      </cdr:nvSpPr>
      <cdr:spPr>
        <a:xfrm xmlns:a="http://schemas.openxmlformats.org/drawingml/2006/main" rot="16200000" flipV="1">
          <a:off x="406761" y="900318"/>
          <a:ext cx="294966" cy="167149"/>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0.01585</cdr:x>
      <cdr:y>0.00012</cdr:y>
    </cdr:from>
    <cdr:to>
      <cdr:x>0.17555</cdr:x>
      <cdr:y>0.17483</cdr:y>
    </cdr:to>
    <cdr:sp macro="" textlink="">
      <cdr:nvSpPr>
        <cdr:cNvPr id="9" name="TextBox 8"/>
        <cdr:cNvSpPr txBox="1"/>
      </cdr:nvSpPr>
      <cdr:spPr>
        <a:xfrm xmlns:a="http://schemas.openxmlformats.org/drawingml/2006/main">
          <a:off x="137653" y="680"/>
          <a:ext cx="1386954" cy="971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Total Mandatory</a:t>
          </a:r>
        </a:p>
        <a:p xmlns:a="http://schemas.openxmlformats.org/drawingml/2006/main">
          <a:r>
            <a:rPr lang="en-US" sz="1600" b="1" dirty="0" smtClean="0"/>
            <a:t>38%</a:t>
          </a:r>
          <a:endParaRPr lang="en-US" sz="1600" b="1" dirty="0"/>
        </a:p>
      </cdr:txBody>
    </cdr:sp>
  </cdr:relSizeAnchor>
  <cdr:relSizeAnchor xmlns:cdr="http://schemas.openxmlformats.org/drawingml/2006/chartDrawing">
    <cdr:from>
      <cdr:x>0.35534</cdr:x>
      <cdr:y>0.17155</cdr:y>
    </cdr:from>
    <cdr:to>
      <cdr:x>0.62932</cdr:x>
      <cdr:y>0.60101</cdr:y>
    </cdr:to>
    <cdr:sp macro="" textlink="">
      <cdr:nvSpPr>
        <cdr:cNvPr id="10" name="Arc 9"/>
        <cdr:cNvSpPr/>
      </cdr:nvSpPr>
      <cdr:spPr>
        <a:xfrm xmlns:a="http://schemas.openxmlformats.org/drawingml/2006/main">
          <a:off x="3086051" y="954394"/>
          <a:ext cx="2379406" cy="2389239"/>
        </a:xfrm>
        <a:prstGeom xmlns:a="http://schemas.openxmlformats.org/drawingml/2006/main" prst="arc">
          <a:avLst>
            <a:gd name="adj1" fmla="val 2936455"/>
            <a:gd name="adj2" fmla="val 16073496"/>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0.39931</cdr:x>
      <cdr:y>0.1498</cdr:y>
    </cdr:from>
    <cdr:to>
      <cdr:x>0.41195</cdr:x>
      <cdr:y>0.19276</cdr:y>
    </cdr:to>
    <cdr:sp macro="" textlink="">
      <cdr:nvSpPr>
        <cdr:cNvPr id="12" name="Straight Connector 11"/>
        <cdr:cNvSpPr/>
      </cdr:nvSpPr>
      <cdr:spPr>
        <a:xfrm xmlns:a="http://schemas.openxmlformats.org/drawingml/2006/main" rot="5400000" flipH="1">
          <a:off x="3403276" y="897993"/>
          <a:ext cx="238988" cy="109788"/>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0.35676</cdr:x>
      <cdr:y>0</cdr:y>
    </cdr:from>
    <cdr:to>
      <cdr:x>0.53208</cdr:x>
      <cdr:y>0.16625</cdr:y>
    </cdr:to>
    <cdr:sp macro="" textlink="">
      <cdr:nvSpPr>
        <cdr:cNvPr id="13" name="TextBox 12"/>
        <cdr:cNvSpPr txBox="1"/>
      </cdr:nvSpPr>
      <cdr:spPr>
        <a:xfrm xmlns:a="http://schemas.openxmlformats.org/drawingml/2006/main">
          <a:off x="3097402" y="-130694"/>
          <a:ext cx="1522098" cy="924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Total Mandatory</a:t>
          </a:r>
        </a:p>
        <a:p xmlns:a="http://schemas.openxmlformats.org/drawingml/2006/main">
          <a:r>
            <a:rPr lang="en-US" sz="1600" b="1" dirty="0" smtClean="0"/>
            <a:t>62%</a:t>
          </a:r>
          <a:endParaRPr lang="en-US" sz="1600" b="1" dirty="0"/>
        </a:p>
      </cdr:txBody>
    </cdr:sp>
  </cdr:relSizeAnchor>
  <cdr:relSizeAnchor xmlns:cdr="http://schemas.openxmlformats.org/drawingml/2006/chartDrawing">
    <cdr:from>
      <cdr:x>0.6711</cdr:x>
      <cdr:y>0.16625</cdr:y>
    </cdr:from>
    <cdr:to>
      <cdr:x>0.95424</cdr:x>
      <cdr:y>0.60277</cdr:y>
    </cdr:to>
    <cdr:sp macro="" textlink="">
      <cdr:nvSpPr>
        <cdr:cNvPr id="14" name="Arc 13"/>
        <cdr:cNvSpPr/>
      </cdr:nvSpPr>
      <cdr:spPr>
        <a:xfrm xmlns:a="http://schemas.openxmlformats.org/drawingml/2006/main">
          <a:off x="5828333" y="924916"/>
          <a:ext cx="2458999" cy="2428536"/>
        </a:xfrm>
        <a:prstGeom xmlns:a="http://schemas.openxmlformats.org/drawingml/2006/main" prst="arc">
          <a:avLst>
            <a:gd name="adj1" fmla="val 20102782"/>
            <a:gd name="adj2" fmla="val 16179209"/>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0.71323</cdr:x>
      <cdr:y>0.14273</cdr:y>
    </cdr:from>
    <cdr:to>
      <cdr:x>0.72376</cdr:x>
      <cdr:y>0.19204</cdr:y>
    </cdr:to>
    <cdr:sp macro="" textlink="">
      <cdr:nvSpPr>
        <cdr:cNvPr id="16" name="Straight Connector 15"/>
        <cdr:cNvSpPr/>
      </cdr:nvSpPr>
      <cdr:spPr>
        <a:xfrm xmlns:a="http://schemas.openxmlformats.org/drawingml/2006/main" rot="5400000" flipH="1">
          <a:off x="6100812" y="885515"/>
          <a:ext cx="274320" cy="9144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0.66459</cdr:x>
      <cdr:y>0</cdr:y>
    </cdr:from>
    <cdr:to>
      <cdr:x>0.81238</cdr:x>
      <cdr:y>0.16801</cdr:y>
    </cdr:to>
    <cdr:sp macro="" textlink="">
      <cdr:nvSpPr>
        <cdr:cNvPr id="17" name="TextBox 16"/>
        <cdr:cNvSpPr txBox="1"/>
      </cdr:nvSpPr>
      <cdr:spPr>
        <a:xfrm xmlns:a="http://schemas.openxmlformats.org/drawingml/2006/main">
          <a:off x="5769959" y="-135611"/>
          <a:ext cx="1283105" cy="9347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Total Mandatory 82%</a:t>
          </a:r>
          <a:endParaRPr lang="en-US" sz="1600" b="1" dirty="0"/>
        </a:p>
      </cdr:txBody>
    </cdr:sp>
  </cdr:relSizeAnchor>
  <cdr:relSizeAnchor xmlns:cdr="http://schemas.openxmlformats.org/drawingml/2006/chartDrawing">
    <cdr:from>
      <cdr:x>0.00032</cdr:x>
      <cdr:y>0</cdr:y>
    </cdr:from>
    <cdr:to>
      <cdr:x>0.99968</cdr:x>
      <cdr:y>0.9288</cdr:y>
    </cdr:to>
    <cdr:sp macro="" textlink="">
      <cdr:nvSpPr>
        <cdr:cNvPr id="15" name="Rectangle 14"/>
        <cdr:cNvSpPr/>
      </cdr:nvSpPr>
      <cdr:spPr>
        <a:xfrm xmlns:a="http://schemas.openxmlformats.org/drawingml/2006/main">
          <a:off x="2779" y="0"/>
          <a:ext cx="8679188" cy="5167312"/>
        </a:xfrm>
        <a:prstGeom xmlns:a="http://schemas.openxmlformats.org/drawingml/2006/main" prst="rect">
          <a:avLst/>
        </a:prstGeom>
        <a:noFill xmlns:a="http://schemas.openxmlformats.org/drawingml/2006/main"/>
        <a:ln xmlns:a="http://schemas.openxmlformats.org/drawingml/2006/main">
          <a:solidFill>
            <a:schemeClr val="tx2">
              <a:lumMod val="75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0.02915</cdr:y>
    </cdr:from>
    <cdr:to>
      <cdr:x>0.68318</cdr:x>
      <cdr:y>0.18378</cdr:y>
    </cdr:to>
    <cdr:sp macro="" textlink="">
      <cdr:nvSpPr>
        <cdr:cNvPr id="2" name="TextBox 9"/>
        <cdr:cNvSpPr txBox="1"/>
      </cdr:nvSpPr>
      <cdr:spPr>
        <a:xfrm xmlns:a="http://schemas.openxmlformats.org/drawingml/2006/main">
          <a:off x="-1" y="98638"/>
          <a:ext cx="2198768" cy="5232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400" b="1" dirty="0" smtClean="0">
              <a:solidFill>
                <a:srgbClr val="17375E"/>
              </a:solidFill>
              <a:latin typeface="Arial"/>
            </a:rPr>
            <a:t>Foreign Holdings:</a:t>
          </a:r>
        </a:p>
        <a:p xmlns:a="http://schemas.openxmlformats.org/drawingml/2006/main">
          <a:pPr algn="ctr"/>
          <a:r>
            <a:rPr lang="en-US" sz="1400" b="1" dirty="0" smtClean="0">
              <a:solidFill>
                <a:srgbClr val="17375E"/>
              </a:solidFill>
              <a:latin typeface="Arial"/>
            </a:rPr>
            <a:t>19%</a:t>
          </a:r>
          <a:endParaRPr lang="en-US" sz="1400" b="1" dirty="0">
            <a:solidFill>
              <a:srgbClr val="17375E"/>
            </a:solidFill>
            <a:latin typeface="Aria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0.08806</cdr:y>
    </cdr:from>
    <cdr:to>
      <cdr:x>0.61352</cdr:x>
      <cdr:y>0.2358</cdr:y>
    </cdr:to>
    <cdr:sp macro="" textlink="">
      <cdr:nvSpPr>
        <cdr:cNvPr id="2" name="TextBox 9"/>
        <cdr:cNvSpPr txBox="1"/>
      </cdr:nvSpPr>
      <cdr:spPr>
        <a:xfrm xmlns:a="http://schemas.openxmlformats.org/drawingml/2006/main">
          <a:off x="-49160" y="311874"/>
          <a:ext cx="189149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400" b="1" dirty="0" smtClean="0">
              <a:solidFill>
                <a:schemeClr val="tx2">
                  <a:lumMod val="75000"/>
                </a:schemeClr>
              </a:solidFill>
              <a:latin typeface="Arial"/>
            </a:rPr>
            <a:t>Foreign Holdings: 5%</a:t>
          </a:r>
          <a:endParaRPr lang="en-US" sz="1400" b="1" dirty="0">
            <a:solidFill>
              <a:schemeClr val="tx2">
                <a:lumMod val="75000"/>
              </a:schemeClr>
            </a:solidFill>
            <a:latin typeface="Aria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0.64549</cdr:x>
      <cdr:y>0.03067</cdr:y>
    </cdr:from>
    <cdr:to>
      <cdr:x>0.72725</cdr:x>
      <cdr:y>0.09024</cdr:y>
    </cdr:to>
    <cdr:sp macro="" textlink="">
      <cdr:nvSpPr>
        <cdr:cNvPr id="3" name="TextBox 30"/>
        <cdr:cNvSpPr txBox="1"/>
      </cdr:nvSpPr>
      <cdr:spPr>
        <a:xfrm xmlns:a="http://schemas.openxmlformats.org/drawingml/2006/main">
          <a:off x="5607243" y="158452"/>
          <a:ext cx="71023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400" b="1" dirty="0" smtClean="0">
              <a:latin typeface="Arial"/>
            </a:rPr>
            <a:t>WWII</a:t>
          </a:r>
          <a:endParaRPr lang="en-US" sz="1400" b="1" dirty="0">
            <a:latin typeface="Arial"/>
          </a:endParaRPr>
        </a:p>
      </cdr:txBody>
    </cdr:sp>
  </cdr:relSizeAnchor>
  <cdr:relSizeAnchor xmlns:cdr="http://schemas.openxmlformats.org/drawingml/2006/chartDrawing">
    <cdr:from>
      <cdr:x>0.345</cdr:x>
      <cdr:y>0.45621</cdr:y>
    </cdr:from>
    <cdr:to>
      <cdr:x>0.48469</cdr:x>
      <cdr:y>0.58288</cdr:y>
    </cdr:to>
    <cdr:sp macro="" textlink="">
      <cdr:nvSpPr>
        <cdr:cNvPr id="6" name="TextBox 1"/>
        <cdr:cNvSpPr txBox="1"/>
      </cdr:nvSpPr>
      <cdr:spPr>
        <a:xfrm xmlns:a="http://schemas.openxmlformats.org/drawingml/2006/main">
          <a:off x="2970639" y="2502926"/>
          <a:ext cx="1202815" cy="6949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latin typeface="Arial"/>
            </a:rPr>
            <a:t>Civil War</a:t>
          </a:r>
          <a:endParaRPr lang="en-US" sz="1400" b="1" dirty="0">
            <a:latin typeface="Arial"/>
          </a:endParaRPr>
        </a:p>
      </cdr:txBody>
    </cdr:sp>
  </cdr:relSizeAnchor>
  <cdr:relSizeAnchor xmlns:cdr="http://schemas.openxmlformats.org/drawingml/2006/chartDrawing">
    <cdr:from>
      <cdr:x>0.86048</cdr:x>
      <cdr:y>0.25095</cdr:y>
    </cdr:from>
    <cdr:to>
      <cdr:x>0.98497</cdr:x>
      <cdr:y>0.35222</cdr:y>
    </cdr:to>
    <cdr:sp macro="" textlink="">
      <cdr:nvSpPr>
        <cdr:cNvPr id="16" name="TextBox 33"/>
        <cdr:cNvSpPr txBox="1"/>
      </cdr:nvSpPr>
      <cdr:spPr>
        <a:xfrm xmlns:a="http://schemas.openxmlformats.org/drawingml/2006/main">
          <a:off x="7474818" y="1296498"/>
          <a:ext cx="1081419"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sz="1400" b="1" dirty="0" smtClean="0">
              <a:latin typeface="Arial"/>
            </a:rPr>
            <a:t>TARP &amp; </a:t>
          </a:r>
        </a:p>
        <a:p xmlns:a="http://schemas.openxmlformats.org/drawingml/2006/main">
          <a:r>
            <a:rPr lang="en-US" sz="1400" b="1" dirty="0" smtClean="0">
              <a:latin typeface="Arial"/>
            </a:rPr>
            <a:t>Recession</a:t>
          </a:r>
          <a:endParaRPr lang="en-US" sz="1400" b="1"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E1358-EFBE-4276-8772-F115191DBC16}" type="datetimeFigureOut">
              <a:rPr lang="en-US" smtClean="0"/>
              <a:pPr/>
              <a:t>10/4/2010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A42FD1-4029-406D-8C4D-98A1DA4835F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5551D-CB02-46A4-922B-D5F3E0D19646}" type="datetimeFigureOut">
              <a:rPr lang="en-US" smtClean="0"/>
              <a:pPr/>
              <a:t>10/4/2010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82425-1CB0-4F3D-BC88-10BEED069C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2425-1CB0-4F3D-BC88-10BEED069C0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2425-1CB0-4F3D-BC88-10BEED069C0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6F4508-3F13-4E4A-A276-84EDB164AB5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0473B4-FA02-4A24-BF1E-A4BD1F6A2C8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2425-1CB0-4F3D-BC88-10BEED069C0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023E3B-8BBF-3148-B250-70B3DF57633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CF27-9178-43BA-BC67-C8EF0C6A658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2DFA0C-6CB1-4C90-86B6-2D7D443FCCB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2425-1CB0-4F3D-BC88-10BEED069C0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45DB3-58FD-4629-B077-6F61D5241D0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45DB3-58FD-4629-B077-6F61D5241D0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2425-1CB0-4F3D-BC88-10BEED069C0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0473B4-FA02-4A24-BF1E-A4BD1F6A2C8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0473B4-FA02-4A24-BF1E-A4BD1F6A2C85}"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0473B4-FA02-4A24-BF1E-A4BD1F6A2C8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2DFA0C-6CB1-4C90-86B6-2D7D443FCCB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2425-1CB0-4F3D-BC88-10BEED069C09}"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2DFA0C-6CB1-4C90-86B6-2D7D443FCC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45DB3-58FD-4629-B077-6F61D5241D0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23E3B-8BBF-3148-B250-70B3DF57633D}"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BAB20-D002-483E-A6B4-7A7AB4E1223C}"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BAB20-D002-483E-A6B4-7A7AB4E1223C}"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BAB20-D002-483E-A6B4-7A7AB4E1223C}"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3"/>
            <a:ext cx="7772400" cy="4530725"/>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54C0B2FE-227D-4355-B998-F0A4D523CE5F}" type="datetime1">
              <a:rPr lang="en-US" smtClean="0"/>
              <a:pPr>
                <a:defRPr/>
              </a:pPr>
              <a:t>10/4/2010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2CE11-75DE-4067-8525-6D1078BC57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BAB20-D002-483E-A6B4-7A7AB4E1223C}"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BAB20-D002-483E-A6B4-7A7AB4E1223C}"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BAB20-D002-483E-A6B4-7A7AB4E1223C}"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BAB20-D002-483E-A6B4-7A7AB4E1223C}" type="datetimeFigureOut">
              <a:rPr lang="en-US" smtClean="0"/>
              <a:pPr/>
              <a:t>10/4/2010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BAB20-D002-483E-A6B4-7A7AB4E1223C}" type="datetimeFigureOut">
              <a:rPr lang="en-US" smtClean="0"/>
              <a:pPr/>
              <a:t>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BAB20-D002-483E-A6B4-7A7AB4E1223C}" type="datetimeFigureOut">
              <a:rPr lang="en-US" smtClean="0"/>
              <a:pPr/>
              <a:t>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BAB20-D002-483E-A6B4-7A7AB4E1223C}"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BAB20-D002-483E-A6B4-7A7AB4E1223C}"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98970-736F-496B-8B25-A378B8C2AB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BAB20-D002-483E-A6B4-7A7AB4E1223C}" type="datetimeFigureOut">
              <a:rPr lang="en-US" smtClean="0"/>
              <a:pPr/>
              <a:t>10/4/2010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98970-736F-496B-8B25-A378B8C2AB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2.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GPF_LogoMain_FL.jpg"/>
          <p:cNvPicPr>
            <a:picLocks noChangeAspect="1"/>
          </p:cNvPicPr>
          <p:nvPr/>
        </p:nvPicPr>
        <p:blipFill>
          <a:blip r:embed="rId3" cstate="print"/>
          <a:stretch>
            <a:fillRect/>
          </a:stretch>
        </p:blipFill>
        <p:spPr>
          <a:xfrm>
            <a:off x="451338" y="226621"/>
            <a:ext cx="2250922" cy="1184696"/>
          </a:xfrm>
          <a:prstGeom prst="rect">
            <a:avLst/>
          </a:prstGeom>
        </p:spPr>
      </p:pic>
      <p:sp>
        <p:nvSpPr>
          <p:cNvPr id="8" name="Title 5"/>
          <p:cNvSpPr txBox="1">
            <a:spLocks/>
          </p:cNvSpPr>
          <p:nvPr/>
        </p:nvSpPr>
        <p:spPr>
          <a:xfrm>
            <a:off x="200521" y="2116667"/>
            <a:ext cx="8784733" cy="1654924"/>
          </a:xfrm>
          <a:prstGeom prst="rect">
            <a:avLst/>
          </a:prstGeom>
          <a:solidFill>
            <a:schemeClr val="tx2"/>
          </a:solidFill>
        </p:spPr>
        <p:txBody>
          <a:bodyPr vert="horz" lIns="91440" tIns="45720" rIns="91440" bIns="45720" rtlCol="0" anchor="ctr" anchorCtr="1">
            <a:noAutofit/>
          </a:bodyPr>
          <a:lstStyle/>
          <a:p>
            <a:pPr marL="0" marR="0" lvl="0" indent="0" algn="ctr" defTabSz="457200" rtl="0" eaLnBrk="1" fontAlgn="auto" latinLnBrk="0" hangingPunct="1">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Arial"/>
                <a:ea typeface="+mj-ea"/>
                <a:cs typeface="+mj-cs"/>
              </a:rPr>
              <a:t>Comeback America: Turning the Country Around and Restoring Fiscal Responsibility</a:t>
            </a:r>
            <a:endParaRPr kumimoji="0" lang="en-US" sz="3200" b="0" i="0" u="none" strike="noStrike" kern="1200" cap="none" spc="0" normalizeH="0" baseline="0" noProof="0" dirty="0">
              <a:ln>
                <a:noFill/>
              </a:ln>
              <a:solidFill>
                <a:schemeClr val="bg1"/>
              </a:solidFill>
              <a:effectLst/>
              <a:uLnTx/>
              <a:uFillTx/>
              <a:latin typeface="Arial"/>
              <a:ea typeface="+mj-ea"/>
              <a:cs typeface="+mj-cs"/>
            </a:endParaRPr>
          </a:p>
        </p:txBody>
      </p:sp>
      <p:sp>
        <p:nvSpPr>
          <p:cNvPr id="9" name="TextBox 8"/>
          <p:cNvSpPr txBox="1"/>
          <p:nvPr/>
        </p:nvSpPr>
        <p:spPr>
          <a:xfrm>
            <a:off x="200521" y="226621"/>
            <a:ext cx="8784733" cy="6410153"/>
          </a:xfrm>
          <a:prstGeom prst="rect">
            <a:avLst/>
          </a:prstGeom>
          <a:noFill/>
          <a:ln>
            <a:solidFill>
              <a:schemeClr val="tx2">
                <a:lumMod val="75000"/>
              </a:schemeClr>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1" name="TextBox 19"/>
          <p:cNvSpPr txBox="1">
            <a:spLocks noChangeArrowheads="1"/>
          </p:cNvSpPr>
          <p:nvPr/>
        </p:nvSpPr>
        <p:spPr bwMode="auto">
          <a:xfrm>
            <a:off x="1371600" y="5257800"/>
            <a:ext cx="6180138" cy="1163460"/>
          </a:xfrm>
          <a:prstGeom prst="rect">
            <a:avLst/>
          </a:prstGeom>
          <a:noFill/>
          <a:ln w="9525">
            <a:noFill/>
            <a:miter lim="800000"/>
            <a:headEnd/>
            <a:tailEnd/>
          </a:ln>
        </p:spPr>
        <p:txBody>
          <a:bodyPr>
            <a:spAutoFit/>
          </a:bodyPr>
          <a:lstStyle/>
          <a:p>
            <a:pPr algn="ctr">
              <a:lnSpc>
                <a:spcPct val="85000"/>
              </a:lnSpc>
              <a:spcBef>
                <a:spcPts val="300"/>
              </a:spcBef>
            </a:pPr>
            <a:r>
              <a:rPr lang="en-US" sz="1400" b="1" dirty="0" smtClean="0"/>
              <a:t>David M. Walker</a:t>
            </a:r>
          </a:p>
          <a:p>
            <a:pPr algn="ctr">
              <a:lnSpc>
                <a:spcPct val="85000"/>
              </a:lnSpc>
              <a:spcBef>
                <a:spcPts val="300"/>
              </a:spcBef>
            </a:pPr>
            <a:r>
              <a:rPr lang="en-US" sz="1400" b="1" dirty="0" smtClean="0"/>
              <a:t>President and CEO</a:t>
            </a:r>
          </a:p>
          <a:p>
            <a:pPr algn="ctr">
              <a:lnSpc>
                <a:spcPct val="85000"/>
              </a:lnSpc>
              <a:spcBef>
                <a:spcPts val="300"/>
              </a:spcBef>
            </a:pPr>
            <a:r>
              <a:rPr lang="en-US" sz="1400" b="1" dirty="0" smtClean="0"/>
              <a:t>The Peter G. Peterson Foundation</a:t>
            </a:r>
          </a:p>
          <a:p>
            <a:pPr algn="ctr">
              <a:lnSpc>
                <a:spcPct val="85000"/>
              </a:lnSpc>
              <a:spcBef>
                <a:spcPts val="300"/>
              </a:spcBef>
            </a:pPr>
            <a:r>
              <a:rPr lang="en-US" sz="1400" b="1" dirty="0" smtClean="0"/>
              <a:t>and</a:t>
            </a:r>
          </a:p>
          <a:p>
            <a:pPr algn="ctr">
              <a:lnSpc>
                <a:spcPct val="85000"/>
              </a:lnSpc>
              <a:spcBef>
                <a:spcPts val="300"/>
              </a:spcBef>
            </a:pPr>
            <a:r>
              <a:rPr lang="en-US" sz="1400" b="1" dirty="0" smtClean="0"/>
              <a:t>Former Comptroller General of the United States</a:t>
            </a:r>
            <a:endParaRPr lang="en-US" sz="1400" b="1" dirty="0"/>
          </a:p>
        </p:txBody>
      </p:sp>
      <p:sp>
        <p:nvSpPr>
          <p:cNvPr id="12" name="TextBox 18"/>
          <p:cNvSpPr txBox="1">
            <a:spLocks noChangeArrowheads="1"/>
          </p:cNvSpPr>
          <p:nvPr/>
        </p:nvSpPr>
        <p:spPr bwMode="auto">
          <a:xfrm>
            <a:off x="1600200" y="3733800"/>
            <a:ext cx="5815584" cy="1261884"/>
          </a:xfrm>
          <a:prstGeom prst="rect">
            <a:avLst/>
          </a:prstGeom>
          <a:noFill/>
          <a:ln w="9525">
            <a:noFill/>
            <a:miter lim="800000"/>
            <a:headEnd/>
            <a:tailEnd/>
          </a:ln>
        </p:spPr>
        <p:txBody>
          <a:bodyPr wrap="square">
            <a:spAutoFit/>
          </a:bodyPr>
          <a:lstStyle/>
          <a:p>
            <a:pPr algn="ctr">
              <a:spcAft>
                <a:spcPts val="1200"/>
              </a:spcAft>
            </a:pPr>
            <a:r>
              <a:rPr lang="en-US" sz="2200" b="1" dirty="0" smtClean="0"/>
              <a:t>MIT’s Ethics Initiative</a:t>
            </a:r>
            <a:endParaRPr lang="en-US" sz="2200" b="1" dirty="0" smtClean="0"/>
          </a:p>
          <a:p>
            <a:pPr algn="ctr">
              <a:spcAft>
                <a:spcPts val="1200"/>
              </a:spcAft>
            </a:pPr>
            <a:r>
              <a:rPr lang="en-US" dirty="0" smtClean="0"/>
              <a:t>Cambridge</a:t>
            </a:r>
            <a:r>
              <a:rPr lang="en-US" smtClean="0"/>
              <a:t>, MA</a:t>
            </a:r>
            <a:endParaRPr lang="en-US" dirty="0" smtClean="0"/>
          </a:p>
          <a:p>
            <a:pPr algn="ctr"/>
            <a:r>
              <a:rPr lang="en-US" sz="1600" dirty="0" smtClean="0"/>
              <a:t>October </a:t>
            </a:r>
            <a:r>
              <a:rPr lang="en-US" sz="1600" dirty="0" smtClean="0"/>
              <a:t>6</a:t>
            </a:r>
            <a:r>
              <a:rPr lang="en-US" sz="1600" dirty="0" smtClean="0"/>
              <a:t>, </a:t>
            </a:r>
            <a:r>
              <a:rPr lang="en-US" sz="1600" dirty="0" smtClean="0"/>
              <a:t>2010</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959477" y="2169747"/>
          <a:ext cx="3218431" cy="3383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798807" y="2090794"/>
          <a:ext cx="3192793" cy="338365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228601" y="274638"/>
            <a:ext cx="8686800" cy="914400"/>
          </a:xfrm>
          <a:ln>
            <a:solidFill>
              <a:srgbClr val="002060"/>
            </a:solidFill>
          </a:ln>
        </p:spPr>
        <p:txBody>
          <a:bodyPr/>
          <a:lstStyle/>
          <a:p>
            <a:pPr marL="1371404" algn="l">
              <a:lnSpc>
                <a:spcPts val="2400"/>
              </a:lnSpc>
              <a:defRPr/>
            </a:pPr>
            <a:r>
              <a:rPr lang="en-US" sz="1800" dirty="0" smtClean="0"/>
              <a:t>U.S. dependency on foreign lenders to finance the public debt has risen sharply</a:t>
            </a:r>
            <a:endParaRPr lang="en-US" sz="1800" dirty="0"/>
          </a:p>
        </p:txBody>
      </p:sp>
      <p:sp>
        <p:nvSpPr>
          <p:cNvPr id="12" name="TextBox 11"/>
          <p:cNvSpPr txBox="1"/>
          <p:nvPr/>
        </p:nvSpPr>
        <p:spPr>
          <a:xfrm>
            <a:off x="5910052" y="1528483"/>
            <a:ext cx="2809227" cy="646317"/>
          </a:xfrm>
          <a:prstGeom prst="rect">
            <a:avLst/>
          </a:prstGeom>
          <a:noFill/>
        </p:spPr>
        <p:txBody>
          <a:bodyPr wrap="square" lIns="91427" tIns="45713" rIns="91427" bIns="45713" rtlCol="0">
            <a:spAutoFit/>
          </a:bodyPr>
          <a:lstStyle/>
          <a:p>
            <a:pPr algn="ctr"/>
            <a:r>
              <a:rPr lang="en-US" sz="2200" b="1" u="sng" dirty="0" smtClean="0">
                <a:solidFill>
                  <a:srgbClr val="800000"/>
                </a:solidFill>
                <a:latin typeface="Arial"/>
              </a:rPr>
              <a:t>2010 est.</a:t>
            </a:r>
          </a:p>
          <a:p>
            <a:pPr algn="ctr"/>
            <a:r>
              <a:rPr lang="en-US" sz="1400" b="1" dirty="0" smtClean="0">
                <a:solidFill>
                  <a:srgbClr val="0B243E"/>
                </a:solidFill>
                <a:latin typeface="Arial"/>
              </a:rPr>
              <a:t>Total Debt: $8,633billion</a:t>
            </a:r>
            <a:endParaRPr lang="en-US" sz="1400" b="1" dirty="0">
              <a:solidFill>
                <a:srgbClr val="0B243E"/>
              </a:solidFill>
              <a:latin typeface="Arial"/>
            </a:endParaRPr>
          </a:p>
        </p:txBody>
      </p:sp>
      <p:sp>
        <p:nvSpPr>
          <p:cNvPr id="10" name="TextBox 9"/>
          <p:cNvSpPr txBox="1"/>
          <p:nvPr/>
        </p:nvSpPr>
        <p:spPr>
          <a:xfrm>
            <a:off x="5910052" y="2268385"/>
            <a:ext cx="1960441" cy="531368"/>
          </a:xfrm>
          <a:prstGeom prst="rect">
            <a:avLst/>
          </a:prstGeom>
          <a:noFill/>
        </p:spPr>
        <p:txBody>
          <a:bodyPr wrap="square" lIns="91427" tIns="45713" rIns="91427" bIns="45713" rtlCol="0">
            <a:spAutoFit/>
          </a:bodyPr>
          <a:lstStyle/>
          <a:p>
            <a:pPr algn="ctr"/>
            <a:r>
              <a:rPr lang="en-US" sz="1400" b="1" dirty="0" smtClean="0">
                <a:solidFill>
                  <a:srgbClr val="17375E"/>
                </a:solidFill>
                <a:latin typeface="Arial"/>
              </a:rPr>
              <a:t>Foreign Holdings: 46%</a:t>
            </a:r>
            <a:endParaRPr lang="en-US" sz="1400" b="1" dirty="0">
              <a:solidFill>
                <a:srgbClr val="17375E"/>
              </a:solidFill>
              <a:latin typeface="Arial"/>
            </a:endParaRPr>
          </a:p>
        </p:txBody>
      </p:sp>
      <p:sp>
        <p:nvSpPr>
          <p:cNvPr id="11" name="TextBox 10"/>
          <p:cNvSpPr txBox="1"/>
          <p:nvPr/>
        </p:nvSpPr>
        <p:spPr>
          <a:xfrm>
            <a:off x="3379391" y="1528483"/>
            <a:ext cx="2378600" cy="646317"/>
          </a:xfrm>
          <a:prstGeom prst="rect">
            <a:avLst/>
          </a:prstGeom>
          <a:noFill/>
        </p:spPr>
        <p:txBody>
          <a:bodyPr wrap="square" lIns="91427" tIns="45713" rIns="91427" bIns="45713" rtlCol="0">
            <a:spAutoFit/>
          </a:bodyPr>
          <a:lstStyle/>
          <a:p>
            <a:pPr algn="ctr"/>
            <a:r>
              <a:rPr lang="en-US" sz="2200" b="1" u="sng" dirty="0" smtClean="0">
                <a:solidFill>
                  <a:srgbClr val="800000"/>
                </a:solidFill>
                <a:latin typeface="Arial"/>
              </a:rPr>
              <a:t>1990</a:t>
            </a:r>
          </a:p>
          <a:p>
            <a:pPr algn="ctr"/>
            <a:r>
              <a:rPr lang="en-US" sz="1400" b="1" dirty="0" smtClean="0">
                <a:solidFill>
                  <a:srgbClr val="0B243E"/>
                </a:solidFill>
                <a:latin typeface="Arial"/>
              </a:rPr>
              <a:t>Total Debt: $2,412 billion</a:t>
            </a:r>
            <a:endParaRPr lang="en-US" sz="1400" b="1" dirty="0">
              <a:solidFill>
                <a:srgbClr val="0B243E"/>
              </a:solidFill>
              <a:latin typeface="Arial"/>
            </a:endParaRPr>
          </a:p>
        </p:txBody>
      </p:sp>
      <p:sp>
        <p:nvSpPr>
          <p:cNvPr id="14" name="Rectangle 13"/>
          <p:cNvSpPr/>
          <p:nvPr/>
        </p:nvSpPr>
        <p:spPr>
          <a:xfrm>
            <a:off x="228601" y="1189039"/>
            <a:ext cx="8686800" cy="51572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latin typeface="Arial"/>
            </a:endParaRPr>
          </a:p>
        </p:txBody>
      </p:sp>
      <p:sp>
        <p:nvSpPr>
          <p:cNvPr id="15" name="TextBox 25"/>
          <p:cNvSpPr txBox="1"/>
          <p:nvPr/>
        </p:nvSpPr>
        <p:spPr>
          <a:xfrm>
            <a:off x="228601" y="5553407"/>
            <a:ext cx="8686800" cy="830983"/>
          </a:xfrm>
          <a:prstGeom prst="rect">
            <a:avLst/>
          </a:prstGeom>
          <a:noFill/>
        </p:spPr>
        <p:txBody>
          <a:bodyPr wrap="square" lIns="91427" tIns="45713" rIns="91427" bIns="4571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cap="all" dirty="0" smtClean="0"/>
              <a:t>Sources: </a:t>
            </a:r>
            <a:r>
              <a:rPr lang="en-US" sz="1200" dirty="0" smtClean="0"/>
              <a:t>Data for 1970 and 1990 from the Office of Management and Budget, </a:t>
            </a:r>
            <a:r>
              <a:rPr lang="en-US" sz="1200" i="1" dirty="0" smtClean="0"/>
              <a:t>A New Era of Responsibility: The 2011 Budget, </a:t>
            </a:r>
            <a:r>
              <a:rPr lang="en-US" sz="1200" dirty="0" smtClean="0"/>
              <a:t>Analytical Perspectives, February 2010. Data for 2010 from Department of Treasury, </a:t>
            </a:r>
            <a:r>
              <a:rPr lang="en-US" sz="1200" i="1" dirty="0" smtClean="0"/>
              <a:t>Daily Treasury Statement </a:t>
            </a:r>
            <a:r>
              <a:rPr lang="en-US" sz="1200" dirty="0" smtClean="0"/>
              <a:t>(June 30, 2010) and Treasury International Capital Reporting System, April 15, 2010 release.  Compiled by PGPF. </a:t>
            </a:r>
          </a:p>
          <a:p>
            <a:r>
              <a:rPr lang="en-US" sz="1200" dirty="0" smtClean="0"/>
              <a:t>NOTE: 2010 data reflects debt levels through February 2010. </a:t>
            </a:r>
          </a:p>
        </p:txBody>
      </p:sp>
      <p:graphicFrame>
        <p:nvGraphicFramePr>
          <p:cNvPr id="33" name="Chart 32"/>
          <p:cNvGraphicFramePr/>
          <p:nvPr/>
        </p:nvGraphicFramePr>
        <p:xfrm>
          <a:off x="277761" y="2090793"/>
          <a:ext cx="3083041" cy="3541564"/>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p:cNvSpPr txBox="1"/>
          <p:nvPr/>
        </p:nvSpPr>
        <p:spPr>
          <a:xfrm>
            <a:off x="609531" y="1528483"/>
            <a:ext cx="2349945" cy="646317"/>
          </a:xfrm>
          <a:prstGeom prst="rect">
            <a:avLst/>
          </a:prstGeom>
          <a:noFill/>
        </p:spPr>
        <p:txBody>
          <a:bodyPr wrap="square" lIns="91427" tIns="45713" rIns="91427" bIns="45713" rtlCol="0">
            <a:spAutoFit/>
          </a:bodyPr>
          <a:lstStyle/>
          <a:p>
            <a:pPr algn="ctr"/>
            <a:r>
              <a:rPr lang="en-US" sz="2200" b="1" u="sng" dirty="0" smtClean="0">
                <a:solidFill>
                  <a:srgbClr val="800000"/>
                </a:solidFill>
                <a:latin typeface="Arial"/>
              </a:rPr>
              <a:t>1970</a:t>
            </a:r>
          </a:p>
          <a:p>
            <a:pPr algn="ctr"/>
            <a:r>
              <a:rPr lang="en-US" sz="1400" b="1" dirty="0" smtClean="0">
                <a:solidFill>
                  <a:srgbClr val="0B243E"/>
                </a:solidFill>
                <a:latin typeface="Arial"/>
              </a:rPr>
              <a:t>Total Debt: $283 billion </a:t>
            </a:r>
            <a:endParaRPr lang="en-US" sz="1400" b="1" dirty="0">
              <a:solidFill>
                <a:srgbClr val="0B243E"/>
              </a:solidFill>
              <a:latin typeface="Arial"/>
            </a:endParaRPr>
          </a:p>
        </p:txBody>
      </p:sp>
      <p:pic>
        <p:nvPicPr>
          <p:cNvPr id="18" name="Picture 17" descr="PGPF_LogoMain_FL.jpg"/>
          <p:cNvPicPr>
            <a:picLocks noChangeAspect="1"/>
          </p:cNvPicPr>
          <p:nvPr/>
        </p:nvPicPr>
        <p:blipFill>
          <a:blip r:embed="rId6" cstate="print"/>
          <a:stretch>
            <a:fillRect/>
          </a:stretch>
        </p:blipFill>
        <p:spPr>
          <a:xfrm>
            <a:off x="277760" y="309752"/>
            <a:ext cx="1143508" cy="601847"/>
          </a:xfrm>
          <a:prstGeom prst="rect">
            <a:avLst/>
          </a:prstGeom>
        </p:spPr>
      </p:pic>
      <p:sp>
        <p:nvSpPr>
          <p:cNvPr id="17" name="Slide Number Placeholder 16"/>
          <p:cNvSpPr>
            <a:spLocks noGrp="1"/>
          </p:cNvSpPr>
          <p:nvPr>
            <p:ph type="sldNum" sz="quarter" idx="12"/>
          </p:nvPr>
        </p:nvSpPr>
        <p:spPr>
          <a:xfrm>
            <a:off x="6553200" y="6356350"/>
            <a:ext cx="2133600" cy="365125"/>
          </a:xfrm>
        </p:spPr>
        <p:txBody>
          <a:bodyPr/>
          <a:lstStyle/>
          <a:p>
            <a:r>
              <a:rPr lang="en-US" b="1" dirty="0" smtClean="0">
                <a:solidFill>
                  <a:schemeClr val="tx1"/>
                </a:solidFill>
              </a:rPr>
              <a:t>8</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5478"/>
            <a:ext cx="8686800" cy="914400"/>
          </a:xfrm>
          <a:ln>
            <a:solidFill>
              <a:srgbClr val="002060"/>
            </a:solidFill>
          </a:ln>
        </p:spPr>
        <p:txBody>
          <a:bodyPr>
            <a:normAutofit fontScale="90000"/>
          </a:bodyPr>
          <a:lstStyle/>
          <a:p>
            <a:pPr marL="1371404" algn="l">
              <a:lnSpc>
                <a:spcPts val="2200"/>
              </a:lnSpc>
            </a:pPr>
            <a:r>
              <a:rPr lang="en-US" sz="2000" dirty="0" smtClean="0"/>
              <a:t>Since 1800, U.S. Debt Held by the Public has exceeded 60 percent of GDP (the maximum debt ceiling used by the European Monetary Union) only during World War II until 2010</a:t>
            </a:r>
            <a:endParaRPr lang="en-US" sz="2000" dirty="0"/>
          </a:p>
        </p:txBody>
      </p:sp>
      <p:graphicFrame>
        <p:nvGraphicFramePr>
          <p:cNvPr id="4" name="Chart Placeholder 3"/>
          <p:cNvGraphicFramePr>
            <a:graphicFrameLocks noGrp="1"/>
          </p:cNvGraphicFramePr>
          <p:nvPr>
            <p:ph type="chart" sz="quarter" idx="4294967295"/>
          </p:nvPr>
        </p:nvGraphicFramePr>
        <p:xfrm>
          <a:off x="228601" y="1139878"/>
          <a:ext cx="8686800" cy="5166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943790" y="2990426"/>
            <a:ext cx="1184661" cy="523206"/>
          </a:xfrm>
          <a:prstGeom prst="rect">
            <a:avLst/>
          </a:prstGeom>
          <a:noFill/>
        </p:spPr>
        <p:txBody>
          <a:bodyPr wrap="square" lIns="91427" tIns="45713" rIns="91427" bIns="45713" rtlCol="0">
            <a:spAutoFit/>
          </a:bodyPr>
          <a:lstStyle/>
          <a:p>
            <a:pPr algn="ctr"/>
            <a:r>
              <a:rPr lang="en-US" sz="1400" b="1" dirty="0" smtClean="0">
                <a:latin typeface="Arial"/>
              </a:rPr>
              <a:t>Great </a:t>
            </a:r>
          </a:p>
          <a:p>
            <a:pPr algn="ctr"/>
            <a:r>
              <a:rPr lang="en-US" sz="1400" b="1" dirty="0" smtClean="0">
                <a:latin typeface="Arial"/>
              </a:rPr>
              <a:t>Depression</a:t>
            </a:r>
            <a:endParaRPr lang="en-US" sz="1400" b="1" dirty="0">
              <a:latin typeface="Arial"/>
            </a:endParaRPr>
          </a:p>
        </p:txBody>
      </p:sp>
      <p:sp>
        <p:nvSpPr>
          <p:cNvPr id="6" name="TextBox 5"/>
          <p:cNvSpPr txBox="1"/>
          <p:nvPr/>
        </p:nvSpPr>
        <p:spPr>
          <a:xfrm>
            <a:off x="4960324" y="3513646"/>
            <a:ext cx="856649" cy="311849"/>
          </a:xfrm>
          <a:prstGeom prst="rect">
            <a:avLst/>
          </a:prstGeom>
          <a:noFill/>
        </p:spPr>
        <p:txBody>
          <a:bodyPr wrap="square" lIns="91427" tIns="45713" rIns="91427" bIns="45713" rtlCol="0">
            <a:spAutoFit/>
          </a:bodyPr>
          <a:lstStyle/>
          <a:p>
            <a:r>
              <a:rPr lang="en-US" sz="1400" b="1" dirty="0" smtClean="0">
                <a:latin typeface="Arial"/>
              </a:rPr>
              <a:t>WWI</a:t>
            </a:r>
            <a:endParaRPr lang="en-US" sz="1400" b="1" dirty="0">
              <a:latin typeface="Arial"/>
            </a:endParaRPr>
          </a:p>
        </p:txBody>
      </p:sp>
      <p:sp>
        <p:nvSpPr>
          <p:cNvPr id="7" name="TextBox 6"/>
          <p:cNvSpPr txBox="1"/>
          <p:nvPr/>
        </p:nvSpPr>
        <p:spPr>
          <a:xfrm>
            <a:off x="228601" y="5475255"/>
            <a:ext cx="8686800" cy="830983"/>
          </a:xfrm>
          <a:prstGeom prst="rect">
            <a:avLst/>
          </a:prstGeom>
          <a:noFill/>
        </p:spPr>
        <p:txBody>
          <a:bodyPr wrap="square" lIns="91427" tIns="45713" rIns="91427" bIns="45713" rtlCol="0">
            <a:spAutoFit/>
          </a:bodyPr>
          <a:lstStyle/>
          <a:p>
            <a:r>
              <a:rPr lang="en-US" sz="1200" cap="all" dirty="0" smtClean="0"/>
              <a:t>SourceS: </a:t>
            </a:r>
            <a:r>
              <a:rPr lang="en-US" sz="1200" dirty="0" smtClean="0"/>
              <a:t>Historical data from the Congressional Budget Office, </a:t>
            </a:r>
            <a:r>
              <a:rPr lang="en-US" sz="1200" i="1" dirty="0" smtClean="0"/>
              <a:t>Long-Term Budget Outlook: June 2009; </a:t>
            </a:r>
            <a:r>
              <a:rPr lang="en-US" sz="1200" dirty="0" smtClean="0"/>
              <a:t>the Government Accountability Office, </a:t>
            </a:r>
            <a:r>
              <a:rPr lang="en-US" sz="1200" i="1" dirty="0" smtClean="0"/>
              <a:t>The Federal Government’s Long-Term Fiscal Outlook</a:t>
            </a:r>
            <a:r>
              <a:rPr lang="en-US" sz="1200" dirty="0" smtClean="0"/>
              <a:t>: January 2010 Update, alternative simulation using Congressional Budget Office assumptions. Compiled by PGPF.</a:t>
            </a:r>
          </a:p>
          <a:p>
            <a:r>
              <a:rPr lang="en-US" sz="1200" cap="all" dirty="0" smtClean="0"/>
              <a:t>Note: </a:t>
            </a:r>
            <a:r>
              <a:rPr lang="en-US" sz="1200" dirty="0" smtClean="0"/>
              <a:t>Debt held by the public refers to all federal debt held by individuals, corporations, state or local governments, and foreign entities. </a:t>
            </a:r>
          </a:p>
        </p:txBody>
      </p:sp>
      <p:cxnSp>
        <p:nvCxnSpPr>
          <p:cNvPr id="10" name="Straight Connector 9"/>
          <p:cNvCxnSpPr/>
          <p:nvPr/>
        </p:nvCxnSpPr>
        <p:spPr>
          <a:xfrm flipV="1">
            <a:off x="1400595" y="2981154"/>
            <a:ext cx="7147408" cy="9271"/>
          </a:xfrm>
          <a:prstGeom prst="line">
            <a:avLst/>
          </a:prstGeom>
          <a:ln w="3175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PGPF_LogoMain_FL.jpg"/>
          <p:cNvPicPr>
            <a:picLocks noChangeAspect="1"/>
          </p:cNvPicPr>
          <p:nvPr/>
        </p:nvPicPr>
        <p:blipFill>
          <a:blip r:embed="rId4" cstate="print"/>
          <a:stretch>
            <a:fillRect/>
          </a:stretch>
        </p:blipFill>
        <p:spPr>
          <a:xfrm>
            <a:off x="277760" y="309752"/>
            <a:ext cx="1143508" cy="601847"/>
          </a:xfrm>
          <a:prstGeom prst="rect">
            <a:avLst/>
          </a:prstGeom>
        </p:spPr>
      </p:pic>
      <p:sp>
        <p:nvSpPr>
          <p:cNvPr id="13" name="Slide Number Placeholder 10"/>
          <p:cNvSpPr txBox="1">
            <a:spLocks/>
          </p:cNvSpPr>
          <p:nvPr/>
        </p:nvSpPr>
        <p:spPr>
          <a:xfrm>
            <a:off x="6705600" y="640080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rPr>
              <a:t>9</a:t>
            </a:r>
            <a:endParaRPr kumimoji="0" lang="en-US" sz="1200" b="1" i="0" u="none" strike="noStrike" kern="1200" cap="none" spc="0" normalizeH="0" baseline="0" noProof="0" dirty="0">
              <a:ln>
                <a:noFill/>
              </a:ln>
              <a:solidFill>
                <a:schemeClr val="tx1"/>
              </a:solidFill>
              <a:effectLst/>
              <a:uLnTx/>
              <a:uFillTx/>
              <a:latin typeface="Arial"/>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2" name="Title 1"/>
          <p:cNvSpPr>
            <a:spLocks noGrp="1"/>
          </p:cNvSpPr>
          <p:nvPr>
            <p:ph type="title"/>
          </p:nvPr>
        </p:nvSpPr>
        <p:spPr>
          <a:xfrm>
            <a:off x="291353" y="278110"/>
            <a:ext cx="8686800" cy="716973"/>
          </a:xfrm>
          <a:ln w="12700">
            <a:solidFill>
              <a:srgbClr val="002060"/>
            </a:solidFill>
          </a:ln>
        </p:spPr>
        <p:txBody>
          <a:bodyPr>
            <a:normAutofit/>
          </a:bodyPr>
          <a:lstStyle/>
          <a:p>
            <a:pPr marL="1371404" algn="l">
              <a:lnSpc>
                <a:spcPts val="2200"/>
              </a:lnSpc>
            </a:pPr>
            <a:r>
              <a:rPr lang="en-US" sz="2000" dirty="0" smtClean="0"/>
              <a:t>The following table illustrates the U.S. government’s explicit liabilities, commitments, and unfunded social insurance promises</a:t>
            </a:r>
            <a:endParaRPr lang="en-US" sz="2000" dirty="0"/>
          </a:p>
        </p:txBody>
      </p:sp>
      <p:graphicFrame>
        <p:nvGraphicFramePr>
          <p:cNvPr id="4" name="Group 3"/>
          <p:cNvGraphicFramePr>
            <a:graphicFrameLocks noGrp="1"/>
          </p:cNvGraphicFramePr>
          <p:nvPr>
            <p:ph type="tbl" idx="1"/>
          </p:nvPr>
        </p:nvGraphicFramePr>
        <p:xfrm>
          <a:off x="396910" y="1028835"/>
          <a:ext cx="8350181" cy="4466837"/>
        </p:xfrm>
        <a:graphic>
          <a:graphicData uri="http://schemas.openxmlformats.org/drawingml/2006/table">
            <a:tbl>
              <a:tblPr/>
              <a:tblGrid>
                <a:gridCol w="5664298"/>
                <a:gridCol w="1302183"/>
                <a:gridCol w="1383700"/>
              </a:tblGrid>
              <a:tr h="308837">
                <a:tc rowSpan="2">
                  <a:txBody>
                    <a:bodyPr/>
                    <a:lstStyle/>
                    <a:p>
                      <a:pPr marL="165100" marR="0" lvl="0" indent="-1651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bg1"/>
                        </a:solidFill>
                        <a:effectLst/>
                        <a:latin typeface="Arial" charset="0"/>
                      </a:endParaRPr>
                    </a:p>
                  </a:txBody>
                  <a:tcPr horzOverflow="overflow">
                    <a:lnL cap="flat">
                      <a:noFill/>
                    </a:lnL>
                    <a:lnR>
                      <a:noFill/>
                    </a:lnR>
                    <a:lnT cap="flat">
                      <a:noFill/>
                    </a:lnT>
                    <a:lnB w="571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lang="en-US" sz="1400" b="1" dirty="0" smtClean="0">
                          <a:latin typeface="Arial"/>
                        </a:rPr>
                        <a:t>In Trillions of Dollars</a:t>
                      </a:r>
                      <a:endParaRPr kumimoji="0" lang="en-US" sz="1400" b="1" i="0" u="none" strike="noStrike" cap="none" normalizeH="0" baseline="0" dirty="0" smtClean="0">
                        <a:ln>
                          <a:noFill/>
                        </a:ln>
                        <a:solidFill>
                          <a:schemeClr val="bg1"/>
                        </a:solidFill>
                        <a:effectLst/>
                        <a:latin typeface="Arial" charset="0"/>
                      </a:endParaRPr>
                    </a:p>
                  </a:txBody>
                  <a:tcPr horzOverflow="overflow">
                    <a:lnL>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bg1"/>
                        </a:solidFill>
                        <a:effectLst/>
                        <a:latin typeface="Arial" charset="0"/>
                      </a:endParaRPr>
                    </a:p>
                  </a:txBody>
                  <a:tcPr horzOverflow="overflow">
                    <a:lnL>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335280">
                <a:tc vMerge="1">
                  <a:txBody>
                    <a:bodyPr/>
                    <a:lstStyle/>
                    <a:p>
                      <a:pPr marL="165100" marR="0" lvl="0" indent="-1651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bg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90"/>
                          </a:solidFill>
                          <a:effectLst/>
                          <a:latin typeface="Arial" charset="0"/>
                        </a:rPr>
                        <a:t>2000</a:t>
                      </a:r>
                    </a:p>
                  </a:txBody>
                  <a:tcPr horzOverflow="overflow">
                    <a:lnL>
                      <a:noFill/>
                    </a:lnL>
                    <a:lnR>
                      <a:noFill/>
                    </a:lnR>
                    <a:lnT cap="flat">
                      <a:noFill/>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90"/>
                          </a:solidFill>
                          <a:effectLst/>
                          <a:latin typeface="Arial" charset="0"/>
                        </a:rPr>
                        <a:t>2009</a:t>
                      </a:r>
                    </a:p>
                  </a:txBody>
                  <a:tcPr horzOverflow="overflow">
                    <a:lnL>
                      <a:noFill/>
                    </a:lnL>
                    <a:lnR>
                      <a:noFill/>
                    </a:lnR>
                    <a:lnT cap="flat">
                      <a:noFill/>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r>
              <a:tr h="306486">
                <a:tc>
                  <a:txBody>
                    <a:bodyPr/>
                    <a:lstStyle/>
                    <a:p>
                      <a:pPr marL="165100" marR="0" lvl="0" indent="-165100" algn="l" defTabSz="914400" rtl="0" eaLnBrk="1" fontAlgn="base" latinLnBrk="0" hangingPunct="1">
                        <a:lnSpc>
                          <a:spcPct val="100000"/>
                        </a:lnSpc>
                        <a:spcBef>
                          <a:spcPct val="20000"/>
                        </a:spcBef>
                        <a:spcAft>
                          <a:spcPct val="0"/>
                        </a:spcAft>
                        <a:buClr>
                          <a:schemeClr val="tx2">
                            <a:lumMod val="20000"/>
                            <a:lumOff val="80000"/>
                          </a:schemeClr>
                        </a:buClr>
                        <a:buSzPct val="90000"/>
                        <a:buFont typeface="Wingdings" pitchFamily="2" charset="2"/>
                        <a:buChar char="n"/>
                        <a:tabLst/>
                      </a:pPr>
                      <a:r>
                        <a:rPr kumimoji="0" lang="en-US" sz="1200" b="1" i="0" u="none" strike="noStrike" cap="none" normalizeH="0" baseline="0" dirty="0" smtClean="0">
                          <a:ln>
                            <a:noFill/>
                          </a:ln>
                          <a:solidFill>
                            <a:schemeClr val="bg1"/>
                          </a:solidFill>
                          <a:effectLst/>
                          <a:latin typeface="Arial" charset="0"/>
                        </a:rPr>
                        <a:t>Explicit liabilities</a:t>
                      </a:r>
                    </a:p>
                  </a:txBody>
                  <a:tcPr horzOverflow="overflow">
                    <a:lnL cap="flat">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$6.9</a:t>
                      </a:r>
                    </a:p>
                  </a:txBody>
                  <a:tcPr horzOverflow="overflow">
                    <a:lnL>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$14.1</a:t>
                      </a:r>
                    </a:p>
                  </a:txBody>
                  <a:tcPr horzOverflow="overflow">
                    <a:lnL>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r>
              <a:tr h="278624">
                <a:tc>
                  <a:txBody>
                    <a:bodyPr/>
                    <a:lstStyle/>
                    <a:p>
                      <a:pPr marL="630238" marR="0" lvl="1" indent="-173038" algn="l" defTabSz="914400" rtl="0" eaLnBrk="1" fontAlgn="base" latinLnBrk="0" hangingPunct="1">
                        <a:lnSpc>
                          <a:spcPct val="90000"/>
                        </a:lnSpc>
                        <a:spcBef>
                          <a:spcPct val="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Publicly held debt</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3.4</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gradFill>
                      <a:gsLst>
                        <a:gs pos="0">
                          <a:srgbClr val="B3E0FF"/>
                        </a:gs>
                        <a:gs pos="100000">
                          <a:srgbClr val="FFFFFF"/>
                        </a:gs>
                      </a:gsLst>
                      <a:path path="rect">
                        <a:fillToRect l="100000" t="100000"/>
                      </a:path>
                    </a:grad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7.6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gradFill>
                      <a:gsLst>
                        <a:gs pos="0">
                          <a:srgbClr val="B3E0FF"/>
                        </a:gs>
                        <a:gs pos="100000">
                          <a:srgbClr val="FFFFFF"/>
                        </a:gs>
                      </a:gsLst>
                      <a:path path="rect">
                        <a:fillToRect l="100000" t="100000"/>
                      </a:path>
                    </a:gradFill>
                  </a:tcPr>
                </a:tc>
              </a:tr>
              <a:tr h="278624">
                <a:tc>
                  <a:txBody>
                    <a:bodyPr/>
                    <a:lstStyle/>
                    <a:p>
                      <a:pPr marL="630238" marR="0" lvl="1" indent="-173038" algn="l" defTabSz="914400" rtl="0" eaLnBrk="1" fontAlgn="base" latinLnBrk="0" hangingPunct="1">
                        <a:lnSpc>
                          <a:spcPct val="90000"/>
                        </a:lnSpc>
                        <a:spcBef>
                          <a:spcPct val="0"/>
                        </a:spcBef>
                        <a:spcAft>
                          <a:spcPct val="0"/>
                        </a:spcAft>
                        <a:buClr>
                          <a:schemeClr val="accent1"/>
                        </a:buClr>
                        <a:buSzPct val="75000"/>
                        <a:buFont typeface="Wingdings" pitchFamily="2" charset="2"/>
                        <a:buChar char="n"/>
                        <a:tabLst/>
                        <a:defRPr/>
                      </a:pPr>
                      <a:r>
                        <a:rPr kumimoji="0" lang="en-US" sz="1200" b="0" i="0" u="none" strike="noStrike" cap="none" normalizeH="0" baseline="0" dirty="0" smtClean="0">
                          <a:ln>
                            <a:noFill/>
                          </a:ln>
                          <a:solidFill>
                            <a:schemeClr val="tx1"/>
                          </a:solidFill>
                          <a:effectLst/>
                          <a:latin typeface="Arial" charset="0"/>
                        </a:rPr>
                        <a:t>Military &amp; civilian pensions &amp; retiree health</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B3E0FF"/>
                        </a:gs>
                        <a:gs pos="100000">
                          <a:srgbClr val="FFFFFF"/>
                        </a:gs>
                      </a:gsLst>
                      <a:path path="rect">
                        <a:fillToRect l="100000" t="100000"/>
                      </a:path>
                    </a:grad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B3E0FF"/>
                        </a:gs>
                        <a:gs pos="100000">
                          <a:srgbClr val="FFFFFF"/>
                        </a:gs>
                      </a:gsLst>
                      <a:path path="rect">
                        <a:fillToRect l="100000" t="100000"/>
                      </a:path>
                    </a:gradFill>
                  </a:tcPr>
                </a:tc>
              </a:tr>
              <a:tr h="278624">
                <a:tc>
                  <a:txBody>
                    <a:bodyPr/>
                    <a:lstStyle/>
                    <a:p>
                      <a:pPr marL="630238" marR="0" lvl="1" indent="-173038" algn="l" defTabSz="914400" rtl="0" eaLnBrk="1" fontAlgn="base" latinLnBrk="0" hangingPunct="1">
                        <a:lnSpc>
                          <a:spcPct val="90000"/>
                        </a:lnSpc>
                        <a:spcBef>
                          <a:spcPct val="0"/>
                        </a:spcBef>
                        <a:spcAft>
                          <a:spcPct val="0"/>
                        </a:spcAft>
                        <a:buClr>
                          <a:schemeClr val="accent1"/>
                        </a:buClr>
                        <a:buSzPct val="75000"/>
                        <a:buFont typeface="Wingdings" pitchFamily="2" charset="2"/>
                        <a:buChar char="n"/>
                        <a:tabLst/>
                        <a:defRPr/>
                      </a:pPr>
                      <a:r>
                        <a:rPr kumimoji="0" lang="en-US" sz="1200" b="0" i="0" u="none" strike="noStrike" cap="none" normalizeH="0" baseline="0" dirty="0" smtClean="0">
                          <a:ln>
                            <a:noFill/>
                          </a:ln>
                          <a:solidFill>
                            <a:schemeClr val="tx1"/>
                          </a:solidFill>
                          <a:effectLst/>
                          <a:latin typeface="Arial" pitchFamily="34" charset="0"/>
                          <a:cs typeface="Arial" pitchFamily="34" charset="0"/>
                        </a:rPr>
                        <a:t>Other </a:t>
                      </a:r>
                      <a:r>
                        <a:rPr lang="en-US" sz="1200" b="0" dirty="0" smtClean="0">
                          <a:latin typeface="Arial" pitchFamily="34" charset="0"/>
                          <a:cs typeface="Arial" pitchFamily="34" charset="0"/>
                        </a:rPr>
                        <a:t>Major Fiscal Exposures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0.7</a:t>
                      </a:r>
                    </a:p>
                  </a:txBody>
                  <a:tcPr horzOverflow="overflow">
                    <a:lnL>
                      <a:noFill/>
                    </a:lnL>
                    <a:lnR>
                      <a:noFill/>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a:gsLst>
                        <a:gs pos="0">
                          <a:srgbClr val="B3E0FF"/>
                        </a:gs>
                        <a:gs pos="100000">
                          <a:srgbClr val="FFFFFF"/>
                        </a:gs>
                      </a:gsLst>
                      <a:path path="rect">
                        <a:fillToRect l="100000" t="100000"/>
                      </a:path>
                    </a:grad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a:t>
                      </a:r>
                    </a:p>
                  </a:txBody>
                  <a:tcPr horzOverflow="overflow">
                    <a:lnL>
                      <a:noFill/>
                    </a:lnL>
                    <a:lnR>
                      <a:noFill/>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a:gsLst>
                        <a:gs pos="0">
                          <a:srgbClr val="B3E0FF"/>
                        </a:gs>
                        <a:gs pos="100000">
                          <a:srgbClr val="FFFFFF"/>
                        </a:gs>
                      </a:gsLst>
                      <a:path path="rect">
                        <a:fillToRect l="100000" t="100000"/>
                      </a:path>
                    </a:gradFill>
                  </a:tcPr>
                </a:tc>
              </a:tr>
              <a:tr h="278624">
                <a:tc>
                  <a:txBody>
                    <a:bodyPr/>
                    <a:lstStyle/>
                    <a:p>
                      <a:pPr marL="165100" marR="0" lvl="0" indent="-165100" algn="l" defTabSz="914400" rtl="0" eaLnBrk="1" fontAlgn="base" latinLnBrk="0" hangingPunct="1">
                        <a:lnSpc>
                          <a:spcPct val="100000"/>
                        </a:lnSpc>
                        <a:spcBef>
                          <a:spcPct val="20000"/>
                        </a:spcBef>
                        <a:spcAft>
                          <a:spcPct val="0"/>
                        </a:spcAft>
                        <a:buClr>
                          <a:schemeClr val="tx2">
                            <a:lumMod val="20000"/>
                            <a:lumOff val="80000"/>
                          </a:schemeClr>
                        </a:buClr>
                        <a:buSzPct val="90000"/>
                        <a:buFont typeface="Wingdings" pitchFamily="2" charset="2"/>
                        <a:buChar char="n"/>
                        <a:tabLst/>
                      </a:pPr>
                      <a:r>
                        <a:rPr kumimoji="0" lang="en-US" sz="1200" b="1" i="0" u="none" strike="noStrike" cap="none" normalizeH="0" baseline="0" dirty="0" smtClean="0">
                          <a:ln>
                            <a:noFill/>
                          </a:ln>
                          <a:solidFill>
                            <a:schemeClr val="bg1"/>
                          </a:solidFill>
                          <a:effectLst/>
                          <a:latin typeface="Arial" charset="0"/>
                        </a:rPr>
                        <a:t>Commitments &amp; contingencies</a:t>
                      </a:r>
                      <a:endParaRPr kumimoji="0" lang="en-US" sz="1200" b="0" i="0" u="none" strike="noStrike" cap="none" normalizeH="0" baseline="0" dirty="0" smtClean="0">
                        <a:ln>
                          <a:noFill/>
                        </a:ln>
                        <a:solidFill>
                          <a:schemeClr val="bg1"/>
                        </a:solidFill>
                        <a:effectLst/>
                        <a:latin typeface="Arial" charset="0"/>
                      </a:endParaRPr>
                    </a:p>
                  </a:txBody>
                  <a:tcPr horzOverflow="overflow">
                    <a:lnL cap="flat">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0.5</a:t>
                      </a:r>
                    </a:p>
                  </a:txBody>
                  <a:tcPr horzOverflow="overflow">
                    <a:lnL>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2.0</a:t>
                      </a:r>
                    </a:p>
                  </a:txBody>
                  <a:tcPr horzOverflow="overflow">
                    <a:lnL>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r>
              <a:tr h="395646">
                <a:tc>
                  <a:txBody>
                    <a:bodyPr/>
                    <a:lstStyle/>
                    <a:p>
                      <a:pPr marL="635000" marR="0" lvl="1" indent="-177800" algn="l" defTabSz="914400" rtl="0" eaLnBrk="1" fontAlgn="base" latinLnBrk="0" hangingPunct="1">
                        <a:lnSpc>
                          <a:spcPct val="80000"/>
                        </a:lnSpc>
                        <a:spcBef>
                          <a:spcPct val="1500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E.g., Pension Benefit Guaranty Corporation, undelivered orders</a:t>
                      </a:r>
                      <a:endParaRPr kumimoji="0" lang="en-US" sz="1200" b="1"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w="57150" cap="flat" cmpd="sng" algn="ctr">
                      <a:solidFill>
                        <a:schemeClr val="tx1"/>
                      </a:solidFill>
                      <a:prstDash val="solid"/>
                      <a:round/>
                      <a:headEnd type="none" w="med" len="med"/>
                      <a:tailEnd type="none" w="med" len="med"/>
                    </a:lnB>
                    <a:lnTlToBr>
                      <a:noFill/>
                    </a:lnTlToBr>
                    <a:lnBlToTr>
                      <a:noFill/>
                    </a:lnBlToTr>
                    <a:noFill/>
                  </a:tcPr>
                </a:tc>
              </a:tr>
              <a:tr h="306486">
                <a:tc>
                  <a:txBody>
                    <a:bodyPr/>
                    <a:lstStyle/>
                    <a:p>
                      <a:pPr marL="165100" marR="0" lvl="0" indent="-165100" algn="l" defTabSz="914400" rtl="0" eaLnBrk="1" fontAlgn="base" latinLnBrk="0" hangingPunct="1">
                        <a:lnSpc>
                          <a:spcPct val="100000"/>
                        </a:lnSpc>
                        <a:spcBef>
                          <a:spcPct val="20000"/>
                        </a:spcBef>
                        <a:spcAft>
                          <a:spcPct val="0"/>
                        </a:spcAft>
                        <a:buClr>
                          <a:schemeClr val="tx2">
                            <a:lumMod val="20000"/>
                            <a:lumOff val="80000"/>
                          </a:schemeClr>
                        </a:buClr>
                        <a:buSzPct val="90000"/>
                        <a:buFont typeface="Wingdings" pitchFamily="2" charset="2"/>
                        <a:buChar char="n"/>
                        <a:tabLst/>
                      </a:pPr>
                      <a:r>
                        <a:rPr kumimoji="0" lang="en-US" sz="1200" b="1" i="0" u="none" strike="noStrike" cap="none" normalizeH="0" baseline="0" dirty="0" smtClean="0">
                          <a:ln>
                            <a:noFill/>
                          </a:ln>
                          <a:solidFill>
                            <a:schemeClr val="bg1"/>
                          </a:solidFill>
                          <a:effectLst/>
                          <a:latin typeface="Arial" charset="0"/>
                        </a:rPr>
                        <a:t>Social insurance promises</a:t>
                      </a:r>
                    </a:p>
                  </a:txBody>
                  <a:tcPr horzOverflow="overflow">
                    <a:lnL cap="flat">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13.0</a:t>
                      </a:r>
                    </a:p>
                  </a:txBody>
                  <a:tcPr horzOverflow="overflow">
                    <a:lnL>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45.8</a:t>
                      </a:r>
                    </a:p>
                  </a:txBody>
                  <a:tcPr horzOverflow="overflow">
                    <a:lnL>
                      <a:noFill/>
                    </a:lnL>
                    <a:lnR>
                      <a:noFill/>
                    </a:lnR>
                    <a:lnT w="5715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3366FF">
                            <a:gamma/>
                            <a:shade val="46275"/>
                            <a:invGamma/>
                          </a:srgbClr>
                        </a:gs>
                        <a:gs pos="100000">
                          <a:srgbClr val="3366FF"/>
                        </a:gs>
                      </a:gsLst>
                      <a:lin ang="0" scaled="1"/>
                    </a:gradFill>
                  </a:tcPr>
                </a:tc>
              </a:tr>
              <a:tr h="278624">
                <a:tc>
                  <a:txBody>
                    <a:bodyPr/>
                    <a:lstStyle/>
                    <a:p>
                      <a:pPr marL="630238" marR="0" lvl="1" indent="-173038" algn="l" defTabSz="914400" rtl="0" eaLnBrk="1" fontAlgn="base" latinLnBrk="0" hangingPunct="1">
                        <a:lnSpc>
                          <a:spcPct val="90000"/>
                        </a:lnSpc>
                        <a:spcBef>
                          <a:spcPct val="500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Future Social Security benefits</a:t>
                      </a:r>
                    </a:p>
                  </a:txBody>
                  <a:tcPr horzOverflow="overflow">
                    <a:lnL cap="flat">
                      <a:noFill/>
                    </a:lnL>
                    <a:lnR>
                      <a:noFill/>
                    </a:lnR>
                    <a:lnT>
                      <a:noFill/>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3.8</a:t>
                      </a:r>
                    </a:p>
                  </a:txBody>
                  <a:tcPr horzOverflow="overflow">
                    <a:lnL>
                      <a:noFill/>
                    </a:lnL>
                    <a:lnR>
                      <a:noFill/>
                    </a:lnR>
                    <a:lnT>
                      <a:noFill/>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7.7</a:t>
                      </a:r>
                    </a:p>
                  </a:txBody>
                  <a:tcPr horzOverflow="overflow">
                    <a:lnL>
                      <a:noFill/>
                    </a:lnL>
                    <a:lnR>
                      <a:noFill/>
                    </a:lnR>
                    <a:lnT>
                      <a:noFill/>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r>
              <a:tr h="278624">
                <a:tc>
                  <a:txBody>
                    <a:bodyPr/>
                    <a:lstStyle/>
                    <a:p>
                      <a:pPr marL="630238" marR="0" lvl="1" indent="-173038" algn="l" defTabSz="914400" rtl="0" eaLnBrk="1" fontAlgn="base" latinLnBrk="0" hangingPunct="1">
                        <a:lnSpc>
                          <a:spcPct val="90000"/>
                        </a:lnSpc>
                        <a:spcBef>
                          <a:spcPct val="500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Future Medicare benefits</a:t>
                      </a:r>
                    </a:p>
                  </a:txBody>
                  <a:tcPr horzOverflow="overflow">
                    <a:lnL cap="flat">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9.2</a:t>
                      </a:r>
                    </a:p>
                  </a:txBody>
                  <a:tcPr horzOverflow="overflow">
                    <a:lnL>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38.2</a:t>
                      </a:r>
                    </a:p>
                  </a:txBody>
                  <a:tcPr horzOverflow="overflow">
                    <a:lnL>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r>
              <a:tr h="278624">
                <a:tc>
                  <a:txBody>
                    <a:bodyPr/>
                    <a:lstStyle/>
                    <a:p>
                      <a:pPr marL="860425" marR="0" lvl="1" indent="-174625" algn="l" defTabSz="914400" rtl="0" eaLnBrk="1" fontAlgn="base" latinLnBrk="0" hangingPunct="1">
                        <a:lnSpc>
                          <a:spcPct val="90000"/>
                        </a:lnSpc>
                        <a:spcBef>
                          <a:spcPct val="500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Future Medicare Part A benefits</a:t>
                      </a:r>
                    </a:p>
                  </a:txBody>
                  <a:tcPr horzOverflow="overflow">
                    <a:lnL cap="flat">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2.7</a:t>
                      </a:r>
                    </a:p>
                  </a:txBody>
                  <a:tcPr horzOverflow="overflow">
                    <a:lnL>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13.8</a:t>
                      </a:r>
                    </a:p>
                  </a:txBody>
                  <a:tcPr horzOverflow="overflow">
                    <a:lnL>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r>
              <a:tr h="278624">
                <a:tc>
                  <a:txBody>
                    <a:bodyPr/>
                    <a:lstStyle/>
                    <a:p>
                      <a:pPr marL="860425" marR="0" lvl="1" indent="-174625" algn="l" defTabSz="914400" rtl="0" eaLnBrk="1" fontAlgn="base" latinLnBrk="0" hangingPunct="1">
                        <a:lnSpc>
                          <a:spcPct val="90000"/>
                        </a:lnSpc>
                        <a:spcBef>
                          <a:spcPct val="2000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Future Medicare Part B benefits</a:t>
                      </a:r>
                    </a:p>
                  </a:txBody>
                  <a:tcPr horzOverflow="overflow">
                    <a:lnL cap="flat">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6.5</a:t>
                      </a:r>
                    </a:p>
                  </a:txBody>
                  <a:tcPr horzOverflow="overflow">
                    <a:lnL>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17.2</a:t>
                      </a:r>
                    </a:p>
                  </a:txBody>
                  <a:tcPr horzOverflow="overflow">
                    <a:lnL>
                      <a:noFill/>
                    </a:lnL>
                    <a:lnR>
                      <a:noFill/>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r>
              <a:tr h="278624">
                <a:tc>
                  <a:txBody>
                    <a:bodyPr/>
                    <a:lstStyle/>
                    <a:p>
                      <a:pPr marL="860425" marR="0" lvl="1" indent="-174625" algn="l" defTabSz="914400" rtl="0" eaLnBrk="1" fontAlgn="base" latinLnBrk="0" hangingPunct="1">
                        <a:lnSpc>
                          <a:spcPct val="90000"/>
                        </a:lnSpc>
                        <a:spcBef>
                          <a:spcPct val="20000"/>
                        </a:spcBef>
                        <a:spcAft>
                          <a:spcPct val="0"/>
                        </a:spcAft>
                        <a:buClr>
                          <a:schemeClr val="accent1"/>
                        </a:buClr>
                        <a:buSzPct val="75000"/>
                        <a:buFont typeface="Wingdings" pitchFamily="2" charset="2"/>
                        <a:buChar char="n"/>
                        <a:tabLst/>
                      </a:pPr>
                      <a:r>
                        <a:rPr kumimoji="0" lang="en-US" sz="1200" b="0" i="0" u="none" strike="noStrike" cap="none" normalizeH="0" baseline="0" dirty="0" smtClean="0">
                          <a:ln>
                            <a:noFill/>
                          </a:ln>
                          <a:solidFill>
                            <a:schemeClr val="tx1"/>
                          </a:solidFill>
                          <a:effectLst/>
                          <a:latin typeface="Arial" charset="0"/>
                        </a:rPr>
                        <a:t>Future Medicare Part D benefits</a:t>
                      </a:r>
                    </a:p>
                  </a:txBody>
                  <a:tcPr horzOverflow="overflow">
                    <a:lnL cap="flat">
                      <a:noFill/>
                    </a:lnL>
                    <a:lnR>
                      <a:noFill/>
                    </a:lnR>
                    <a:lnT w="12700" cap="flat" cmpd="sng" algn="ctr">
                      <a:solidFill>
                        <a:srgbClr val="00004C"/>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t>
                      </a:r>
                    </a:p>
                  </a:txBody>
                  <a:tcPr horzOverflow="overflow">
                    <a:lnL>
                      <a:noFill/>
                    </a:lnL>
                    <a:lnR>
                      <a:noFill/>
                    </a:lnR>
                    <a:lnT w="12700" cap="flat" cmpd="sng" algn="ctr">
                      <a:solidFill>
                        <a:srgbClr val="00004C"/>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c>
                  <a:txBody>
                    <a:bodyPr/>
                    <a:lstStyle/>
                    <a:p>
                      <a:pPr marL="0" marR="0" lvl="0" indent="0" algn="r" defTabSz="914400" rtl="0" eaLnBrk="1" fontAlgn="base" latinLnBrk="0" hangingPunct="1">
                        <a:lnSpc>
                          <a:spcPct val="100000"/>
                        </a:lnSpc>
                        <a:spcBef>
                          <a:spcPct val="5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7.2</a:t>
                      </a:r>
                    </a:p>
                  </a:txBody>
                  <a:tcPr horzOverflow="overflow">
                    <a:lnL>
                      <a:noFill/>
                    </a:lnL>
                    <a:lnR>
                      <a:noFill/>
                    </a:lnR>
                    <a:lnT w="12700" cap="flat" cmpd="sng" algn="ctr">
                      <a:solidFill>
                        <a:srgbClr val="00004C"/>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flip="none" rotWithShape="1">
                      <a:gsLst>
                        <a:gs pos="0">
                          <a:srgbClr val="B3E0FF"/>
                        </a:gs>
                        <a:gs pos="100000">
                          <a:srgbClr val="FFFFFF"/>
                        </a:gs>
                      </a:gsLst>
                      <a:path path="rect">
                        <a:fillToRect l="100000" t="100000"/>
                      </a:path>
                      <a:tileRect r="-100000" b="-100000"/>
                    </a:gradFill>
                  </a:tcPr>
                </a:tc>
              </a:tr>
              <a:tr h="30648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Total</a:t>
                      </a:r>
                      <a:endParaRPr kumimoji="0" lang="en-US" sz="1200" b="0" i="0" u="none" strike="noStrike" cap="none" normalizeH="0" baseline="0" dirty="0" smtClean="0">
                        <a:ln>
                          <a:noFill/>
                        </a:ln>
                        <a:solidFill>
                          <a:schemeClr val="bg1"/>
                        </a:solidFill>
                        <a:effectLst/>
                        <a:latin typeface="Arial" charset="0"/>
                      </a:endParaRPr>
                    </a:p>
                  </a:txBody>
                  <a:tcPr horzOverflow="overflow">
                    <a:lnL cap="flat">
                      <a:noFill/>
                    </a:lnL>
                    <a:lnR>
                      <a:noFill/>
                    </a:lnR>
                    <a:lnT w="57150" cap="flat" cmpd="sng" algn="ctr">
                      <a:solidFill>
                        <a:schemeClr val="tx1"/>
                      </a:solidFill>
                      <a:prstDash val="solid"/>
                      <a:round/>
                      <a:headEnd type="none" w="med" len="med"/>
                      <a:tailEnd type="none" w="med" len="med"/>
                    </a:lnT>
                    <a:lnB cap="flat">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$20.4</a:t>
                      </a:r>
                    </a:p>
                  </a:txBody>
                  <a:tcPr horzOverflow="overflow">
                    <a:lnL>
                      <a:noFill/>
                    </a:lnL>
                    <a:lnR>
                      <a:noFill/>
                    </a:lnR>
                    <a:lnT w="57150" cap="flat" cmpd="sng" algn="ctr">
                      <a:solidFill>
                        <a:schemeClr val="tx1"/>
                      </a:solidFill>
                      <a:prstDash val="solid"/>
                      <a:round/>
                      <a:headEnd type="none" w="med" len="med"/>
                      <a:tailEnd type="none" w="med" len="med"/>
                    </a:lnT>
                    <a:lnB cap="flat">
                      <a:noFill/>
                    </a:lnB>
                    <a:lnTlToBr>
                      <a:noFill/>
                    </a:lnTlToBr>
                    <a:lnBlToTr>
                      <a:noFill/>
                    </a:lnBlToTr>
                    <a:gradFill rotWithShape="0">
                      <a:gsLst>
                        <a:gs pos="0">
                          <a:srgbClr val="3366FF">
                            <a:gamma/>
                            <a:shade val="46275"/>
                            <a:invGamma/>
                          </a:srgbClr>
                        </a:gs>
                        <a:gs pos="100000">
                          <a:srgbClr val="3366FF"/>
                        </a:gs>
                      </a:gsLst>
                      <a:lin ang="0" scaled="1"/>
                    </a:grad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$61.9</a:t>
                      </a:r>
                    </a:p>
                  </a:txBody>
                  <a:tcPr horzOverflow="overflow">
                    <a:lnL>
                      <a:noFill/>
                    </a:lnL>
                    <a:lnR>
                      <a:noFill/>
                    </a:lnR>
                    <a:lnT w="57150" cap="flat" cmpd="sng" algn="ctr">
                      <a:solidFill>
                        <a:schemeClr val="tx1"/>
                      </a:solidFill>
                      <a:prstDash val="solid"/>
                      <a:round/>
                      <a:headEnd type="none" w="med" len="med"/>
                      <a:tailEnd type="none" w="med" len="med"/>
                    </a:lnT>
                    <a:lnB cap="flat">
                      <a:noFill/>
                    </a:lnB>
                    <a:lnTlToBr>
                      <a:noFill/>
                    </a:lnTlToBr>
                    <a:lnBlToTr>
                      <a:noFill/>
                    </a:lnBlToTr>
                    <a:gradFill rotWithShape="0">
                      <a:gsLst>
                        <a:gs pos="0">
                          <a:srgbClr val="3366FF">
                            <a:gamma/>
                            <a:shade val="46275"/>
                            <a:invGamma/>
                          </a:srgbClr>
                        </a:gs>
                        <a:gs pos="100000">
                          <a:srgbClr val="3366FF"/>
                        </a:gs>
                      </a:gsLst>
                      <a:lin ang="0" scaled="1"/>
                    </a:gradFill>
                  </a:tcPr>
                </a:tc>
              </a:tr>
            </a:tbl>
          </a:graphicData>
        </a:graphic>
      </p:graphicFrame>
      <p:sp>
        <p:nvSpPr>
          <p:cNvPr id="5" name="Rectangle 4"/>
          <p:cNvSpPr/>
          <p:nvPr/>
        </p:nvSpPr>
        <p:spPr>
          <a:xfrm>
            <a:off x="291353" y="995083"/>
            <a:ext cx="8686800" cy="5497793"/>
          </a:xfrm>
          <a:prstGeom prst="rect">
            <a:avLst/>
          </a:prstGeom>
          <a:no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latin typeface="Arial"/>
            </a:endParaRPr>
          </a:p>
        </p:txBody>
      </p:sp>
      <p:sp>
        <p:nvSpPr>
          <p:cNvPr id="6" name="Text Box 77"/>
          <p:cNvSpPr txBox="1">
            <a:spLocks noChangeArrowheads="1"/>
          </p:cNvSpPr>
          <p:nvPr/>
        </p:nvSpPr>
        <p:spPr bwMode="auto">
          <a:xfrm>
            <a:off x="332042" y="5527075"/>
            <a:ext cx="8606916" cy="1100301"/>
          </a:xfrm>
          <a:prstGeom prst="rect">
            <a:avLst/>
          </a:prstGeom>
          <a:noFill/>
          <a:ln w="9525">
            <a:noFill/>
            <a:miter lim="800000"/>
            <a:headEnd/>
            <a:tailEnd/>
          </a:ln>
        </p:spPr>
        <p:txBody>
          <a:bodyPr wrap="square" lIns="0" tIns="0" rIns="0" bIns="0" anchor="b">
            <a:spAutoFit/>
          </a:bodyPr>
          <a:lstStyle/>
          <a:p>
            <a:r>
              <a:rPr lang="en-US" sz="1000" cap="all" dirty="0" smtClean="0">
                <a:latin typeface="Arial"/>
              </a:rPr>
              <a:t>Source: </a:t>
            </a:r>
            <a:r>
              <a:rPr lang="en-US" sz="1000" dirty="0" smtClean="0">
                <a:latin typeface="Arial"/>
              </a:rPr>
              <a:t>Data from the Department of Treasury, </a:t>
            </a:r>
            <a:r>
              <a:rPr lang="en-US" sz="1000" i="1" dirty="0" smtClean="0">
                <a:latin typeface="Arial"/>
              </a:rPr>
              <a:t>2009 Financial Report of the United States Government</a:t>
            </a:r>
            <a:r>
              <a:rPr lang="en-US" sz="1000" dirty="0" smtClean="0">
                <a:latin typeface="Arial"/>
              </a:rPr>
              <a:t>. Compiled by PGPF.  </a:t>
            </a:r>
          </a:p>
          <a:p>
            <a:r>
              <a:rPr lang="en-US" sz="1000" cap="all" dirty="0" smtClean="0">
                <a:latin typeface="Arial"/>
              </a:rPr>
              <a:t>Note</a:t>
            </a:r>
            <a:r>
              <a:rPr lang="en-US" sz="1000" dirty="0" smtClean="0">
                <a:latin typeface="Arial"/>
              </a:rPr>
              <a:t>:  Numbers may not add due to rounding. Estimates for Medicare and Social Security benefits are from the Social Security and Medicare Trustees reports, which are as of January 1, 2009 and show social insurance promises for the next 75 years.  Future liabilities are discounted to present value based on a real interest rate of 2.9 percent and CPI growth of 2.8 percent. The totals do not include liabilities on the balance sheets of Fannie Mae, Freddie Mac, and the Federal Reserve.  Assets of the U.S. government not included. Does not include civil service and military retirement funds, unemployment insurance, and debt held by other government accounts outside of Social Security and Medicare.</a:t>
            </a:r>
          </a:p>
          <a:p>
            <a:pPr eaLnBrk="0" hangingPunct="0">
              <a:lnSpc>
                <a:spcPct val="80000"/>
              </a:lnSpc>
              <a:spcBef>
                <a:spcPct val="35000"/>
              </a:spcBef>
            </a:pPr>
            <a:endParaRPr lang="en-US" sz="1000" dirty="0" smtClean="0">
              <a:latin typeface="Arial"/>
            </a:endParaRPr>
          </a:p>
        </p:txBody>
      </p:sp>
      <p:sp>
        <p:nvSpPr>
          <p:cNvPr id="10" name="Slide Number Placeholder 8"/>
          <p:cNvSpPr>
            <a:spLocks noGrp="1"/>
          </p:cNvSpPr>
          <p:nvPr>
            <p:ph type="sldNum" sz="quarter" idx="12"/>
          </p:nvPr>
        </p:nvSpPr>
        <p:spPr>
          <a:xfrm>
            <a:off x="6844553" y="6473293"/>
            <a:ext cx="2133600" cy="308166"/>
          </a:xfrm>
        </p:spPr>
        <p:txBody>
          <a:bodyPr/>
          <a:lstStyle/>
          <a:p>
            <a:pPr>
              <a:defRPr/>
            </a:pPr>
            <a:r>
              <a:rPr lang="en-US" b="1" dirty="0" smtClean="0">
                <a:solidFill>
                  <a:schemeClr val="tx1"/>
                </a:solidFill>
              </a:rPr>
              <a:t>10</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2" name="Title 1"/>
          <p:cNvSpPr>
            <a:spLocks noGrp="1"/>
          </p:cNvSpPr>
          <p:nvPr>
            <p:ph type="title"/>
          </p:nvPr>
        </p:nvSpPr>
        <p:spPr>
          <a:xfrm>
            <a:off x="228601" y="277813"/>
            <a:ext cx="8686800" cy="914400"/>
          </a:xfrm>
          <a:ln>
            <a:solidFill>
              <a:srgbClr val="0B243E"/>
            </a:solidFill>
          </a:ln>
        </p:spPr>
        <p:txBody>
          <a:bodyPr>
            <a:noAutofit/>
          </a:bodyPr>
          <a:lstStyle/>
          <a:p>
            <a:pPr marL="1371404" algn="l">
              <a:lnSpc>
                <a:spcPts val="2200"/>
              </a:lnSpc>
            </a:pPr>
            <a:r>
              <a:rPr lang="en-US" sz="2000" dirty="0" smtClean="0">
                <a:solidFill>
                  <a:schemeClr val="tx1"/>
                </a:solidFill>
              </a:rPr>
              <a:t>Without reforms, by 2022, future revenues will only cover Social Security, Medicare, Medicaid, and interest on the debt. By 2046, revenues won’t even cover interest costs. </a:t>
            </a:r>
            <a:endParaRPr lang="en-US" sz="2000" dirty="0">
              <a:solidFill>
                <a:schemeClr val="tx1"/>
              </a:solidFill>
            </a:endParaRPr>
          </a:p>
        </p:txBody>
      </p:sp>
      <p:graphicFrame>
        <p:nvGraphicFramePr>
          <p:cNvPr id="4" name="Table Placeholder 3"/>
          <p:cNvGraphicFramePr>
            <a:graphicFrameLocks noGrp="1"/>
          </p:cNvGraphicFramePr>
          <p:nvPr>
            <p:ph type="tbl" idx="1"/>
          </p:nvPr>
        </p:nvGraphicFramePr>
        <p:xfrm>
          <a:off x="228601" y="1189990"/>
          <a:ext cx="8686800" cy="5166360"/>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6"/>
          <p:cNvSpPr>
            <a:spLocks noGrp="1"/>
          </p:cNvSpPr>
          <p:nvPr>
            <p:ph type="sldNum" sz="quarter" idx="12"/>
          </p:nvPr>
        </p:nvSpPr>
        <p:spPr>
          <a:xfrm>
            <a:off x="6781800" y="6324600"/>
            <a:ext cx="2133600" cy="365125"/>
          </a:xfrm>
        </p:spPr>
        <p:txBody>
          <a:bodyPr/>
          <a:lstStyle/>
          <a:p>
            <a:pPr>
              <a:defRPr/>
            </a:pPr>
            <a:r>
              <a:rPr lang="en-US" b="1" dirty="0" smtClean="0">
                <a:solidFill>
                  <a:prstClr val="black"/>
                </a:solidFill>
              </a:rPr>
              <a:t>11</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5" name="Title 1"/>
          <p:cNvSpPr>
            <a:spLocks noGrp="1"/>
          </p:cNvSpPr>
          <p:nvPr>
            <p:ph type="title"/>
          </p:nvPr>
        </p:nvSpPr>
        <p:spPr>
          <a:xfrm>
            <a:off x="228600" y="254973"/>
            <a:ext cx="8686800" cy="914400"/>
          </a:xfrm>
          <a:ln>
            <a:solidFill>
              <a:srgbClr val="0B243E"/>
            </a:solidFill>
          </a:ln>
        </p:spPr>
        <p:txBody>
          <a:bodyPr/>
          <a:lstStyle/>
          <a:p>
            <a:pPr marL="1376363" algn="l">
              <a:lnSpc>
                <a:spcPts val="2200"/>
              </a:lnSpc>
            </a:pPr>
            <a:r>
              <a:rPr lang="en-US" sz="2000" dirty="0" smtClean="0"/>
              <a:t>Total government debt in the U.S is higher than some of the most financially troubled countries in Europe</a:t>
            </a:r>
            <a:endParaRPr lang="en-US" sz="2000" dirty="0"/>
          </a:p>
        </p:txBody>
      </p:sp>
      <p:graphicFrame>
        <p:nvGraphicFramePr>
          <p:cNvPr id="6" name="Content Placeholder 3"/>
          <p:cNvGraphicFramePr>
            <a:graphicFrameLocks/>
          </p:cNvGraphicFramePr>
          <p:nvPr/>
        </p:nvGraphicFramePr>
        <p:xfrm>
          <a:off x="228600" y="1174954"/>
          <a:ext cx="8686800" cy="51663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8600" y="5375868"/>
            <a:ext cx="8686800" cy="1107996"/>
          </a:xfrm>
          <a:prstGeom prst="rect">
            <a:avLst/>
          </a:prstGeom>
          <a:noFill/>
        </p:spPr>
        <p:txBody>
          <a:bodyPr wrap="square" rtlCol="0">
            <a:spAutoFit/>
          </a:bodyPr>
          <a:lstStyle/>
          <a:p>
            <a:r>
              <a:rPr lang="en-US" sz="1100" dirty="0" smtClean="0"/>
              <a:t>SOURCE: Data from the International Monetary Fund, </a:t>
            </a:r>
            <a:r>
              <a:rPr lang="en-US" sz="1100" i="1" dirty="0" smtClean="0"/>
              <a:t>IMF Fiscal Monitor Series: Navigating the Fiscal Challenges Ahead (</a:t>
            </a:r>
            <a:r>
              <a:rPr lang="en-US" sz="1100" dirty="0" smtClean="0"/>
              <a:t>May 14, 2010). Compiled by PGPF.</a:t>
            </a:r>
          </a:p>
          <a:p>
            <a:r>
              <a:rPr lang="en-US" sz="1100" dirty="0" smtClean="0"/>
              <a:t>NOTE: Both 2010 and 2015 figures are estimates. Total government debt (also referred to as general government gross debt) measures all liabilities that require payment or payments of interest and/or principal by the debtor to the creditor at a date in the future. This includes central, state, and local government debt. </a:t>
            </a:r>
          </a:p>
          <a:p>
            <a:endParaRPr lang="en-US" sz="1100" dirty="0"/>
          </a:p>
        </p:txBody>
      </p:sp>
      <p:sp>
        <p:nvSpPr>
          <p:cNvPr id="8" name="Slide Number Placeholder 6"/>
          <p:cNvSpPr>
            <a:spLocks noGrp="1"/>
          </p:cNvSpPr>
          <p:nvPr>
            <p:ph type="sldNum" sz="quarter" idx="12"/>
          </p:nvPr>
        </p:nvSpPr>
        <p:spPr>
          <a:xfrm>
            <a:off x="6781800" y="6324600"/>
            <a:ext cx="2133600" cy="365125"/>
          </a:xfrm>
        </p:spPr>
        <p:txBody>
          <a:bodyPr/>
          <a:lstStyle/>
          <a:p>
            <a:pPr>
              <a:defRPr/>
            </a:pPr>
            <a:r>
              <a:rPr lang="en-US" b="1" dirty="0" smtClean="0">
                <a:solidFill>
                  <a:prstClr val="black"/>
                </a:solidFill>
              </a:rPr>
              <a:t>12</a:t>
            </a:r>
            <a:endParaRPr lang="en-US" b="1"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sz="quarter" idx="4294967295"/>
          </p:nvPr>
        </p:nvGraphicFramePr>
        <p:xfrm>
          <a:off x="228600" y="1189990"/>
          <a:ext cx="8686800" cy="5166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274638"/>
            <a:ext cx="8686800" cy="914400"/>
          </a:xfrm>
          <a:ln>
            <a:solidFill>
              <a:schemeClr val="accent1"/>
            </a:solidFill>
          </a:ln>
        </p:spPr>
        <p:txBody>
          <a:bodyPr/>
          <a:lstStyle/>
          <a:p>
            <a:pPr marL="1371600" algn="l">
              <a:lnSpc>
                <a:spcPts val="2200"/>
              </a:lnSpc>
            </a:pPr>
            <a:r>
              <a:rPr lang="en-US" sz="2000" dirty="0" smtClean="0"/>
              <a:t>Future U.S. Debt Held by the Public is projected to soar if current policies remain unchanged</a:t>
            </a:r>
            <a:endParaRPr lang="en-US" sz="2000" dirty="0"/>
          </a:p>
        </p:txBody>
      </p:sp>
      <p:sp>
        <p:nvSpPr>
          <p:cNvPr id="7" name="TextBox 6"/>
          <p:cNvSpPr txBox="1"/>
          <p:nvPr/>
        </p:nvSpPr>
        <p:spPr>
          <a:xfrm>
            <a:off x="228600" y="5672404"/>
            <a:ext cx="8686800" cy="707886"/>
          </a:xfrm>
          <a:prstGeom prst="rect">
            <a:avLst/>
          </a:prstGeom>
          <a:noFill/>
        </p:spPr>
        <p:txBody>
          <a:bodyPr wrap="square" rtlCol="0">
            <a:spAutoFit/>
          </a:bodyPr>
          <a:lstStyle/>
          <a:p>
            <a:r>
              <a:rPr lang="en-US" sz="1000" cap="all" dirty="0" smtClean="0"/>
              <a:t>SourceS: </a:t>
            </a:r>
            <a:r>
              <a:rPr lang="en-US" sz="1000" dirty="0" smtClean="0"/>
              <a:t>Historical data from the Congressional Budget Office, </a:t>
            </a:r>
            <a:r>
              <a:rPr lang="en-US" sz="1000" i="1" dirty="0" smtClean="0"/>
              <a:t>Long-Term Budget Outlook: June 2009; </a:t>
            </a:r>
            <a:r>
              <a:rPr lang="en-US" sz="1000" dirty="0" smtClean="0"/>
              <a:t>projections from </a:t>
            </a:r>
            <a:r>
              <a:rPr lang="en-US" sz="1000" i="1" dirty="0" smtClean="0"/>
              <a:t>Long-Term Budget Outlook: June 2010</a:t>
            </a:r>
            <a:r>
              <a:rPr lang="en-US" sz="1000" dirty="0" smtClean="0"/>
              <a:t>, alternative fiscal scenario. Compiled by PGPF.</a:t>
            </a:r>
          </a:p>
          <a:p>
            <a:r>
              <a:rPr lang="en-US" sz="1000" cap="all" dirty="0" smtClean="0"/>
              <a:t>Note: </a:t>
            </a:r>
            <a:r>
              <a:rPr lang="en-US" sz="1000" dirty="0" smtClean="0"/>
              <a:t>Debt held by the public refers to all federal debt held by individuals, corporations, state or local governments, and foreign entities. The alternative fiscal scenario includes several changes to current law that are widely anticipated to occur (i.e. adjustments to Medicare payment rates). </a:t>
            </a:r>
          </a:p>
        </p:txBody>
      </p:sp>
      <p:cxnSp>
        <p:nvCxnSpPr>
          <p:cNvPr id="13" name="Straight Connector 12"/>
          <p:cNvCxnSpPr/>
          <p:nvPr/>
        </p:nvCxnSpPr>
        <p:spPr>
          <a:xfrm rot="5400000" flipH="1" flipV="1">
            <a:off x="1553417" y="3054765"/>
            <a:ext cx="3027118" cy="0"/>
          </a:xfrm>
          <a:prstGeom prst="line">
            <a:avLst/>
          </a:prstGeom>
          <a:ln w="25400" cap="flat" cmpd="sng" algn="ctr">
            <a:solidFill>
              <a:srgbClr val="FF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35122" y="3655488"/>
            <a:ext cx="847571" cy="523220"/>
          </a:xfrm>
          <a:prstGeom prst="rect">
            <a:avLst/>
          </a:prstGeom>
          <a:noFill/>
        </p:spPr>
        <p:txBody>
          <a:bodyPr wrap="square" rtlCol="0">
            <a:spAutoFit/>
          </a:bodyPr>
          <a:lstStyle/>
          <a:p>
            <a:pPr algn="ctr"/>
            <a:r>
              <a:rPr lang="en-US" sz="1400" b="1" dirty="0" smtClean="0">
                <a:solidFill>
                  <a:srgbClr val="0B407B"/>
                </a:solidFill>
                <a:latin typeface="Arial"/>
              </a:rPr>
              <a:t>60 % </a:t>
            </a:r>
          </a:p>
          <a:p>
            <a:pPr algn="ctr"/>
            <a:r>
              <a:rPr lang="en-US" sz="1400" b="1" dirty="0" smtClean="0">
                <a:solidFill>
                  <a:srgbClr val="0B407B"/>
                </a:solidFill>
                <a:latin typeface="Arial"/>
              </a:rPr>
              <a:t>of GDP</a:t>
            </a:r>
            <a:endParaRPr lang="en-US" sz="1400" b="1" dirty="0">
              <a:solidFill>
                <a:srgbClr val="0B407B"/>
              </a:solidFill>
              <a:latin typeface="Arial"/>
            </a:endParaRPr>
          </a:p>
        </p:txBody>
      </p:sp>
      <p:cxnSp>
        <p:nvCxnSpPr>
          <p:cNvPr id="12" name="Straight Arrow Connector 11"/>
          <p:cNvCxnSpPr/>
          <p:nvPr/>
        </p:nvCxnSpPr>
        <p:spPr>
          <a:xfrm rot="16200000" flipH="1">
            <a:off x="2165030" y="4373421"/>
            <a:ext cx="487747" cy="137651"/>
          </a:xfrm>
          <a:prstGeom prst="straightConnector1">
            <a:avLst/>
          </a:prstGeom>
          <a:ln w="25400" cap="flat" cmpd="sng" algn="ctr">
            <a:solidFill>
              <a:srgbClr val="0C488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23" idx="4"/>
          </p:cNvCxnSpPr>
          <p:nvPr/>
        </p:nvCxnSpPr>
        <p:spPr>
          <a:xfrm rot="5400000" flipH="1" flipV="1">
            <a:off x="6539485" y="3732088"/>
            <a:ext cx="2499304" cy="16542"/>
          </a:xfrm>
          <a:prstGeom prst="line">
            <a:avLst/>
          </a:prstGeom>
          <a:ln w="127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5" name="Picture 14" descr="PGPF_LogoMain_FL.jpg"/>
          <p:cNvPicPr>
            <a:picLocks noChangeAspect="1"/>
          </p:cNvPicPr>
          <p:nvPr/>
        </p:nvPicPr>
        <p:blipFill>
          <a:blip r:embed="rId4" cstate="print"/>
          <a:stretch>
            <a:fillRect/>
          </a:stretch>
        </p:blipFill>
        <p:spPr>
          <a:xfrm>
            <a:off x="277760" y="309751"/>
            <a:ext cx="1143508" cy="601847"/>
          </a:xfrm>
          <a:prstGeom prst="rect">
            <a:avLst/>
          </a:prstGeom>
        </p:spPr>
      </p:pic>
      <p:sp>
        <p:nvSpPr>
          <p:cNvPr id="16" name="Oval 15"/>
          <p:cNvSpPr/>
          <p:nvPr/>
        </p:nvSpPr>
        <p:spPr>
          <a:xfrm flipH="1">
            <a:off x="3899245" y="4625516"/>
            <a:ext cx="45719" cy="45719"/>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Oval 16"/>
          <p:cNvSpPr/>
          <p:nvPr/>
        </p:nvSpPr>
        <p:spPr>
          <a:xfrm>
            <a:off x="4669716" y="4405540"/>
            <a:ext cx="45719" cy="45719"/>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Oval 17"/>
          <p:cNvSpPr/>
          <p:nvPr/>
        </p:nvSpPr>
        <p:spPr>
          <a:xfrm>
            <a:off x="5453460" y="4075252"/>
            <a:ext cx="45719" cy="45719"/>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Oval 19"/>
          <p:cNvSpPr/>
          <p:nvPr/>
        </p:nvSpPr>
        <p:spPr>
          <a:xfrm>
            <a:off x="6227156" y="3635516"/>
            <a:ext cx="45719" cy="45719"/>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Oval 21"/>
          <p:cNvSpPr/>
          <p:nvPr/>
        </p:nvSpPr>
        <p:spPr>
          <a:xfrm>
            <a:off x="7030996" y="3094652"/>
            <a:ext cx="45719" cy="45719"/>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Oval 22"/>
          <p:cNvSpPr/>
          <p:nvPr/>
        </p:nvSpPr>
        <p:spPr>
          <a:xfrm>
            <a:off x="7774548" y="2444988"/>
            <a:ext cx="45719" cy="45719"/>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Slide Number Placeholder 13"/>
          <p:cNvSpPr>
            <a:spLocks noGrp="1"/>
          </p:cNvSpPr>
          <p:nvPr>
            <p:ph type="sldNum" sz="quarter" idx="12"/>
          </p:nvPr>
        </p:nvSpPr>
        <p:spPr>
          <a:xfrm>
            <a:off x="6781800" y="6324600"/>
            <a:ext cx="2133600" cy="365125"/>
          </a:xfrm>
        </p:spPr>
        <p:txBody>
          <a:bodyPr/>
          <a:lstStyle/>
          <a:p>
            <a:r>
              <a:rPr lang="en-US" b="1" dirty="0" smtClean="0">
                <a:solidFill>
                  <a:schemeClr val="tx1"/>
                </a:solidFill>
              </a:rPr>
              <a:t>13</a:t>
            </a:r>
            <a:endParaRPr lang="en-US"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2" name="Title 1"/>
          <p:cNvSpPr>
            <a:spLocks noGrp="1"/>
          </p:cNvSpPr>
          <p:nvPr>
            <p:ph type="title"/>
          </p:nvPr>
        </p:nvSpPr>
        <p:spPr>
          <a:xfrm>
            <a:off x="277760" y="274638"/>
            <a:ext cx="8686800" cy="914400"/>
          </a:xfrm>
          <a:ln>
            <a:solidFill>
              <a:srgbClr val="002060"/>
            </a:solidFill>
          </a:ln>
        </p:spPr>
        <p:txBody>
          <a:bodyPr>
            <a:normAutofit fontScale="90000"/>
          </a:bodyPr>
          <a:lstStyle/>
          <a:p>
            <a:pPr marL="1371600" algn="l">
              <a:lnSpc>
                <a:spcPts val="2400"/>
              </a:lnSpc>
            </a:pPr>
            <a:r>
              <a:rPr lang="en-US" sz="2000" dirty="0" smtClean="0"/>
              <a:t>Foreign purchases of marketable Treasury securities are overwhelmingly in shorter maturities, indicating sizeable interest-rate risk upon rollover</a:t>
            </a:r>
            <a:endParaRPr lang="en-US" sz="2000" dirty="0"/>
          </a:p>
        </p:txBody>
      </p:sp>
      <p:graphicFrame>
        <p:nvGraphicFramePr>
          <p:cNvPr id="4" name="Content Placeholder 3"/>
          <p:cNvGraphicFramePr>
            <a:graphicFrameLocks noGrp="1"/>
          </p:cNvGraphicFramePr>
          <p:nvPr>
            <p:ph idx="1"/>
          </p:nvPr>
        </p:nvGraphicFramePr>
        <p:xfrm>
          <a:off x="277760" y="1189038"/>
          <a:ext cx="8686800" cy="51663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28600" y="5525353"/>
            <a:ext cx="8686800" cy="830997"/>
          </a:xfrm>
          <a:prstGeom prst="rect">
            <a:avLst/>
          </a:prstGeom>
        </p:spPr>
        <p:txBody>
          <a:bodyPr wrap="square">
            <a:spAutoFit/>
          </a:bodyPr>
          <a:lstStyle/>
          <a:p>
            <a:r>
              <a:rPr lang="en-US" sz="1200" cap="all" dirty="0" smtClean="0"/>
              <a:t>Source: </a:t>
            </a:r>
            <a:r>
              <a:rPr lang="en-US" sz="1200" dirty="0" smtClean="0"/>
              <a:t>Data from the U.S. Treasury, Office of Debt Management, Investor Class Auction Allotments. Compiled by PGPF.</a:t>
            </a:r>
          </a:p>
          <a:p>
            <a:r>
              <a:rPr lang="en-US" sz="1200" cap="all" dirty="0" smtClean="0"/>
              <a:t>Note: </a:t>
            </a:r>
            <a:r>
              <a:rPr lang="en-US" sz="1200" dirty="0" smtClean="0"/>
              <a:t>Purchases reflect gross foreign purchases of  bills (4-week, 13-week, 26-week, 52-week, and cash-management bills); notes (2-year, 3-year, 5-year, 7-year, and 10-year) and bonds (30-year). Data excludes sales of Treasury Inflation Protected Securities (TIPS), and also is not net of sales. Foreign purchases for 2010 as of June 2010.</a:t>
            </a:r>
            <a:endParaRPr lang="en-US" sz="1200" dirty="0" smtClean="0">
              <a:solidFill>
                <a:srgbClr val="FF0000"/>
              </a:solidFill>
            </a:endParaRPr>
          </a:p>
        </p:txBody>
      </p:sp>
      <p:sp>
        <p:nvSpPr>
          <p:cNvPr id="10" name="Slide Number Placeholder 9"/>
          <p:cNvSpPr>
            <a:spLocks noGrp="1"/>
          </p:cNvSpPr>
          <p:nvPr>
            <p:ph type="sldNum" sz="quarter" idx="12"/>
          </p:nvPr>
        </p:nvSpPr>
        <p:spPr>
          <a:xfrm>
            <a:off x="6781800" y="6355398"/>
            <a:ext cx="2133600" cy="365125"/>
          </a:xfrm>
        </p:spPr>
        <p:txBody>
          <a:bodyPr/>
          <a:lstStyle/>
          <a:p>
            <a:r>
              <a:rPr lang="en-US" b="1" dirty="0" smtClean="0">
                <a:solidFill>
                  <a:schemeClr val="tx1"/>
                </a:solidFill>
              </a:rPr>
              <a:t>14</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2" name="Title 1"/>
          <p:cNvSpPr>
            <a:spLocks noGrp="1"/>
          </p:cNvSpPr>
          <p:nvPr>
            <p:ph type="title"/>
          </p:nvPr>
        </p:nvSpPr>
        <p:spPr>
          <a:xfrm>
            <a:off x="228600" y="304800"/>
            <a:ext cx="8610600" cy="838200"/>
          </a:xfrm>
          <a:ln>
            <a:solidFill>
              <a:schemeClr val="accent1">
                <a:lumMod val="50000"/>
              </a:schemeClr>
            </a:solidFill>
          </a:ln>
        </p:spPr>
        <p:txBody>
          <a:bodyPr/>
          <a:lstStyle/>
          <a:p>
            <a:pPr marL="1828800" algn="l"/>
            <a:r>
              <a:rPr lang="en-US" sz="2000" dirty="0" smtClean="0"/>
              <a:t>Current Treasury interest rates are low by historical standards</a:t>
            </a:r>
            <a:endParaRPr lang="en-US" sz="2000" dirty="0"/>
          </a:p>
        </p:txBody>
      </p:sp>
      <p:graphicFrame>
        <p:nvGraphicFramePr>
          <p:cNvPr id="6" name="Content Placeholder 5"/>
          <p:cNvGraphicFramePr>
            <a:graphicFrameLocks noGrp="1"/>
          </p:cNvGraphicFramePr>
          <p:nvPr>
            <p:ph idx="1"/>
          </p:nvPr>
        </p:nvGraphicFramePr>
        <p:xfrm>
          <a:off x="266700" y="1143000"/>
          <a:ext cx="8572500" cy="521335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xfrm>
            <a:off x="6781800" y="6324600"/>
            <a:ext cx="2133600" cy="365125"/>
          </a:xfrm>
        </p:spPr>
        <p:txBody>
          <a:bodyPr/>
          <a:lstStyle/>
          <a:p>
            <a:r>
              <a:rPr lang="en-US" b="1" dirty="0" smtClean="0">
                <a:solidFill>
                  <a:schemeClr val="tx1"/>
                </a:solidFill>
              </a:rPr>
              <a:t>15</a:t>
            </a:r>
            <a:endParaRPr lang="en-US"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66700" y="274638"/>
            <a:ext cx="8682038" cy="914400"/>
          </a:xfrm>
          <a:prstGeom prst="rect">
            <a:avLst/>
          </a:prstGeom>
          <a:noFill/>
          <a:ln w="12700">
            <a:solidFill>
              <a:srgbClr val="003263"/>
            </a:solidFill>
            <a:miter lim="800000"/>
            <a:headEnd/>
            <a:tailEnd/>
          </a:ln>
        </p:spPr>
        <p:txBody>
          <a:bodyPr vert="horz" wrap="square" lIns="91440" tIns="45720" rIns="91440" bIns="45720" numCol="1" anchor="ctr" anchorCtr="0" compatLnSpc="1">
            <a:prstTxWarp prst="textNoShape">
              <a:avLst/>
            </a:prstTxWarp>
          </a:bodyPr>
          <a:lstStyle/>
          <a:p>
            <a:pPr marL="1371600" marR="0" lvl="0" indent="0" defTabSz="457200" rtl="0" eaLnBrk="1" fontAlgn="base" latinLnBrk="0" hangingPunct="1">
              <a:lnSpc>
                <a:spcPts val="24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263"/>
                </a:solidFill>
                <a:effectLst/>
                <a:uLnTx/>
                <a:uFillTx/>
                <a:latin typeface="Gill Sans"/>
                <a:ea typeface="ＭＳ Ｐゴシック" pitchFamily="25" charset="-128"/>
                <a:cs typeface="Gill Sans"/>
              </a:rPr>
              <a:t>A rate increase of just two percent from baseline levels of 5.0 percent</a:t>
            </a:r>
            <a:r>
              <a:rPr kumimoji="0" lang="en-US" sz="2000" b="0" i="0" u="none" strike="noStrike" kern="1200" cap="none" spc="0" normalizeH="0" noProof="0" dirty="0" smtClean="0">
                <a:ln>
                  <a:noFill/>
                </a:ln>
                <a:solidFill>
                  <a:srgbClr val="003263"/>
                </a:solidFill>
                <a:effectLst/>
                <a:uLnTx/>
                <a:uFillTx/>
                <a:latin typeface="Gill Sans"/>
                <a:ea typeface="ＭＳ Ｐゴシック" pitchFamily="25" charset="-128"/>
                <a:cs typeface="Gill Sans"/>
              </a:rPr>
              <a:t> </a:t>
            </a:r>
            <a:r>
              <a:rPr kumimoji="0" lang="en-US" sz="2000" b="0" i="0" u="none" strike="noStrike" kern="1200" cap="none" spc="0" normalizeH="0" baseline="0" noProof="0" dirty="0" smtClean="0">
                <a:ln>
                  <a:noFill/>
                </a:ln>
                <a:solidFill>
                  <a:srgbClr val="003263"/>
                </a:solidFill>
                <a:effectLst/>
                <a:uLnTx/>
                <a:uFillTx/>
                <a:latin typeface="Gill Sans"/>
                <a:ea typeface="ＭＳ Ｐゴシック" pitchFamily="25" charset="-128"/>
                <a:cs typeface="Gill Sans"/>
              </a:rPr>
              <a:t>have a dramatic effect on interest costs</a:t>
            </a:r>
            <a:endParaRPr kumimoji="0" lang="en-US" sz="2000" b="0" i="0" u="none" strike="noStrike" kern="1200" cap="none" spc="0" normalizeH="0" baseline="0" noProof="0" dirty="0">
              <a:ln>
                <a:noFill/>
              </a:ln>
              <a:solidFill>
                <a:srgbClr val="003263"/>
              </a:solidFill>
              <a:effectLst/>
              <a:uLnTx/>
              <a:uFillTx/>
              <a:latin typeface="Gill Sans"/>
              <a:ea typeface="ＭＳ Ｐゴシック" pitchFamily="25" charset="-128"/>
              <a:cs typeface="Gill Sans"/>
            </a:endParaRPr>
          </a:p>
        </p:txBody>
      </p:sp>
      <p:graphicFrame>
        <p:nvGraphicFramePr>
          <p:cNvPr id="6" name="Chart Placeholder 3"/>
          <p:cNvGraphicFramePr>
            <a:graphicFrameLocks/>
          </p:cNvGraphicFramePr>
          <p:nvPr/>
        </p:nvGraphicFramePr>
        <p:xfrm>
          <a:off x="266700" y="1189039"/>
          <a:ext cx="8682038" cy="515147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PGPF_LogoMain_FL.jpg"/>
          <p:cNvPicPr>
            <a:picLocks noChangeAspect="1"/>
          </p:cNvPicPr>
          <p:nvPr/>
        </p:nvPicPr>
        <p:blipFill>
          <a:blip r:embed="rId4" cstate="print"/>
          <a:stretch>
            <a:fillRect/>
          </a:stretch>
        </p:blipFill>
        <p:spPr>
          <a:xfrm>
            <a:off x="307256" y="309751"/>
            <a:ext cx="1143508" cy="601847"/>
          </a:xfrm>
          <a:prstGeom prst="rect">
            <a:avLst/>
          </a:prstGeom>
        </p:spPr>
      </p:pic>
      <p:sp>
        <p:nvSpPr>
          <p:cNvPr id="10" name="Slide Number Placeholder 9"/>
          <p:cNvSpPr>
            <a:spLocks noGrp="1"/>
          </p:cNvSpPr>
          <p:nvPr>
            <p:ph type="sldNum" sz="quarter" idx="12"/>
          </p:nvPr>
        </p:nvSpPr>
        <p:spPr>
          <a:xfrm>
            <a:off x="6815138" y="6340510"/>
            <a:ext cx="2133600" cy="365125"/>
          </a:xfrm>
        </p:spPr>
        <p:txBody>
          <a:bodyPr/>
          <a:lstStyle/>
          <a:p>
            <a:r>
              <a:rPr lang="en-US" b="1" dirty="0" smtClean="0">
                <a:solidFill>
                  <a:schemeClr val="tx1"/>
                </a:solidFill>
              </a:rPr>
              <a:t>16</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GPF_LogoMain_FL.jpg"/>
          <p:cNvPicPr>
            <a:picLocks noChangeAspect="1"/>
          </p:cNvPicPr>
          <p:nvPr/>
        </p:nvPicPr>
        <p:blipFill>
          <a:blip r:embed="rId3" cstate="print"/>
          <a:stretch>
            <a:fillRect/>
          </a:stretch>
        </p:blipFill>
        <p:spPr>
          <a:xfrm>
            <a:off x="271196" y="387620"/>
            <a:ext cx="1106562" cy="582401"/>
          </a:xfrm>
          <a:prstGeom prst="rect">
            <a:avLst/>
          </a:prstGeom>
        </p:spPr>
      </p:pic>
      <p:sp>
        <p:nvSpPr>
          <p:cNvPr id="2" name="Title 1"/>
          <p:cNvSpPr>
            <a:spLocks noGrp="1"/>
          </p:cNvSpPr>
          <p:nvPr>
            <p:ph type="title"/>
          </p:nvPr>
        </p:nvSpPr>
        <p:spPr>
          <a:xfrm>
            <a:off x="266700" y="274638"/>
            <a:ext cx="8648700" cy="914400"/>
          </a:xfrm>
          <a:ln>
            <a:solidFill>
              <a:srgbClr val="003366"/>
            </a:solidFill>
          </a:ln>
        </p:spPr>
        <p:txBody>
          <a:bodyPr/>
          <a:lstStyle/>
          <a:p>
            <a:pPr marL="1376167" algn="l">
              <a:lnSpc>
                <a:spcPts val="2000"/>
              </a:lnSpc>
            </a:pPr>
            <a:r>
              <a:rPr lang="en-US" sz="1800" dirty="0" smtClean="0"/>
              <a:t>Since its inception, the Social Security program has experienced more surpluses than deficits</a:t>
            </a:r>
            <a:endParaRPr lang="en-US" sz="1800" dirty="0"/>
          </a:p>
        </p:txBody>
      </p:sp>
      <p:graphicFrame>
        <p:nvGraphicFramePr>
          <p:cNvPr id="5" name="Content Placeholder 4"/>
          <p:cNvGraphicFramePr>
            <a:graphicFrameLocks noGrp="1"/>
          </p:cNvGraphicFramePr>
          <p:nvPr>
            <p:ph idx="1"/>
          </p:nvPr>
        </p:nvGraphicFramePr>
        <p:xfrm>
          <a:off x="266700" y="1189038"/>
          <a:ext cx="8648700" cy="5106987"/>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8"/>
          <p:cNvSpPr>
            <a:spLocks noGrp="1"/>
          </p:cNvSpPr>
          <p:nvPr>
            <p:ph type="sldNum" sz="quarter" idx="12"/>
          </p:nvPr>
        </p:nvSpPr>
        <p:spPr>
          <a:xfrm>
            <a:off x="6705600" y="6324600"/>
            <a:ext cx="2133600" cy="365125"/>
          </a:xfrm>
        </p:spPr>
        <p:txBody>
          <a:bodyPr/>
          <a:lstStyle/>
          <a:p>
            <a:r>
              <a:rPr lang="en-US" b="1" dirty="0" smtClean="0">
                <a:solidFill>
                  <a:schemeClr val="tx1"/>
                </a:solidFill>
              </a:rPr>
              <a:t>17</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4" name="Title 3"/>
          <p:cNvSpPr>
            <a:spLocks noGrp="1"/>
          </p:cNvSpPr>
          <p:nvPr>
            <p:ph type="title"/>
          </p:nvPr>
        </p:nvSpPr>
        <p:spPr>
          <a:xfrm>
            <a:off x="266700" y="228600"/>
            <a:ext cx="8572500" cy="990600"/>
          </a:xfrm>
          <a:ln>
            <a:solidFill>
              <a:schemeClr val="accent1">
                <a:shade val="50000"/>
              </a:schemeClr>
            </a:solidFill>
          </a:ln>
        </p:spPr>
        <p:txBody>
          <a:bodyPr>
            <a:noAutofit/>
          </a:bodyPr>
          <a:lstStyle/>
          <a:p>
            <a:pPr marL="1371600" algn="l">
              <a:defRPr/>
            </a:pPr>
            <a:r>
              <a:rPr lang="en-US" sz="2400" dirty="0" smtClean="0">
                <a:solidFill>
                  <a:prstClr val="black"/>
                </a:solidFill>
              </a:rPr>
              <a:t>                            </a:t>
            </a:r>
            <a:r>
              <a:rPr lang="en-US" sz="2400" b="1" dirty="0" smtClean="0">
                <a:solidFill>
                  <a:prstClr val="black"/>
                </a:solidFill>
              </a:rPr>
              <a:t>Key Concepts</a:t>
            </a:r>
            <a:endParaRPr lang="en-US" sz="2400" b="1" dirty="0">
              <a:solidFill>
                <a:srgbClr val="003263"/>
              </a:solidFill>
            </a:endParaRPr>
          </a:p>
        </p:txBody>
      </p:sp>
      <p:sp>
        <p:nvSpPr>
          <p:cNvPr id="4099" name="TextBox 7"/>
          <p:cNvSpPr txBox="1">
            <a:spLocks noChangeArrowheads="1"/>
          </p:cNvSpPr>
          <p:nvPr/>
        </p:nvSpPr>
        <p:spPr bwMode="auto">
          <a:xfrm>
            <a:off x="269875" y="1219200"/>
            <a:ext cx="8569325" cy="5136198"/>
          </a:xfrm>
          <a:prstGeom prst="rect">
            <a:avLst/>
          </a:prstGeom>
          <a:noFill/>
          <a:ln w="9525">
            <a:solidFill>
              <a:srgbClr val="003263"/>
            </a:solidFill>
            <a:miter lim="800000"/>
            <a:headEnd/>
            <a:tailEnd/>
          </a:ln>
        </p:spPr>
        <p:txBody>
          <a:bodyPr/>
          <a:lstStyle/>
          <a:p>
            <a:pPr marL="857250" lvl="1" indent="-400050">
              <a:buClr>
                <a:srgbClr val="003263"/>
              </a:buClr>
            </a:pPr>
            <a:endParaRPr lang="en-US" sz="2400" dirty="0"/>
          </a:p>
          <a:p>
            <a:pPr marL="857250" lvl="1" indent="-400050">
              <a:lnSpc>
                <a:spcPct val="150000"/>
              </a:lnSpc>
              <a:buClr>
                <a:srgbClr val="003263"/>
              </a:buClr>
              <a:buFont typeface="Arial" charset="0"/>
              <a:buChar char="•"/>
            </a:pPr>
            <a:r>
              <a:rPr lang="en-US" sz="2200" dirty="0" smtClean="0"/>
              <a:t>Law</a:t>
            </a:r>
          </a:p>
          <a:p>
            <a:pPr marL="857250" lvl="1" indent="-400050">
              <a:lnSpc>
                <a:spcPct val="150000"/>
              </a:lnSpc>
              <a:buClr>
                <a:srgbClr val="003263"/>
              </a:buClr>
              <a:buFont typeface="Arial" charset="0"/>
              <a:buChar char="•"/>
            </a:pPr>
            <a:r>
              <a:rPr lang="en-US" sz="2200" dirty="0" smtClean="0"/>
              <a:t>Ethics</a:t>
            </a:r>
          </a:p>
          <a:p>
            <a:pPr marL="857250" lvl="1" indent="-400050">
              <a:lnSpc>
                <a:spcPct val="150000"/>
              </a:lnSpc>
              <a:buClr>
                <a:srgbClr val="003263"/>
              </a:buClr>
              <a:buFont typeface="Arial" charset="0"/>
              <a:buChar char="•"/>
            </a:pPr>
            <a:r>
              <a:rPr lang="en-US" sz="2200" dirty="0" smtClean="0"/>
              <a:t>Morality</a:t>
            </a:r>
          </a:p>
          <a:p>
            <a:pPr marL="857250" lvl="1" indent="-400050">
              <a:lnSpc>
                <a:spcPct val="150000"/>
              </a:lnSpc>
              <a:buClr>
                <a:srgbClr val="003263"/>
              </a:buClr>
              <a:buFont typeface="Arial" charset="0"/>
              <a:buChar char="•"/>
            </a:pPr>
            <a:r>
              <a:rPr lang="en-US" sz="2200" dirty="0" smtClean="0"/>
              <a:t>A Higher Calling</a:t>
            </a:r>
          </a:p>
          <a:p>
            <a:pPr marL="857250" lvl="1" indent="-400050">
              <a:lnSpc>
                <a:spcPct val="150000"/>
              </a:lnSpc>
              <a:buClr>
                <a:srgbClr val="003263"/>
              </a:buClr>
              <a:buFont typeface="Arial" charset="0"/>
              <a:buChar char="•"/>
            </a:pPr>
            <a:r>
              <a:rPr lang="en-US" sz="2200" dirty="0" smtClean="0"/>
              <a:t>Stewardship</a:t>
            </a:r>
          </a:p>
          <a:p>
            <a:pPr marL="857250" lvl="1" indent="-400050">
              <a:lnSpc>
                <a:spcPct val="150000"/>
              </a:lnSpc>
              <a:buClr>
                <a:srgbClr val="003263"/>
              </a:buClr>
              <a:buFont typeface="Arial" charset="0"/>
              <a:buChar char="•"/>
            </a:pPr>
            <a:r>
              <a:rPr lang="en-US" sz="2200" dirty="0" smtClean="0"/>
              <a:t>Sustainable Success</a:t>
            </a:r>
          </a:p>
          <a:p>
            <a:pPr marL="857250" lvl="1" indent="-400050">
              <a:lnSpc>
                <a:spcPct val="150000"/>
              </a:lnSpc>
              <a:buClr>
                <a:srgbClr val="003263"/>
              </a:buClr>
              <a:buFont typeface="Arial" charset="0"/>
              <a:buChar char="•"/>
            </a:pPr>
            <a:r>
              <a:rPr lang="en-US" sz="2200" dirty="0" smtClean="0"/>
              <a:t>Leading by Example</a:t>
            </a:r>
          </a:p>
          <a:p>
            <a:pPr marL="857250" lvl="1" indent="-400050">
              <a:buClr>
                <a:srgbClr val="003263"/>
              </a:buClr>
            </a:pPr>
            <a:endParaRPr lang="en-US" sz="1000" dirty="0" smtClean="0"/>
          </a:p>
          <a:p>
            <a:pPr marL="857250" indent="-400050">
              <a:buClr>
                <a:srgbClr val="003263"/>
              </a:buClr>
            </a:pPr>
            <a:endParaRPr lang="en-US" sz="2000" dirty="0"/>
          </a:p>
          <a:p>
            <a:pPr marL="857250" lvl="1" indent="-400050">
              <a:buClr>
                <a:srgbClr val="003263"/>
              </a:buClr>
              <a:buFont typeface="Arial" charset="0"/>
              <a:buChar char="•"/>
            </a:pPr>
            <a:endParaRPr lang="en-US" sz="2400" dirty="0"/>
          </a:p>
        </p:txBody>
      </p:sp>
      <p:sp>
        <p:nvSpPr>
          <p:cNvPr id="6" name="Slide Number Placeholder 6"/>
          <p:cNvSpPr>
            <a:spLocks noGrp="1"/>
          </p:cNvSpPr>
          <p:nvPr>
            <p:ph type="sldNum" sz="quarter" idx="12"/>
          </p:nvPr>
        </p:nvSpPr>
        <p:spPr>
          <a:xfrm>
            <a:off x="6705600" y="6400800"/>
            <a:ext cx="2133600" cy="365125"/>
          </a:xfrm>
        </p:spPr>
        <p:txBody>
          <a:bodyPr/>
          <a:lstStyle/>
          <a:p>
            <a:pPr>
              <a:defRPr/>
            </a:pPr>
            <a:r>
              <a:rPr lang="en-US" b="1" dirty="0" smtClean="0">
                <a:solidFill>
                  <a:prstClr val="black"/>
                </a:solidFill>
              </a:rPr>
              <a:t>36</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944562"/>
          </a:xfrm>
          <a:ln>
            <a:solidFill>
              <a:schemeClr val="tx2">
                <a:lumMod val="60000"/>
                <a:lumOff val="40000"/>
              </a:schemeClr>
            </a:solidFill>
          </a:ln>
        </p:spPr>
        <p:txBody>
          <a:bodyPr/>
          <a:lstStyle/>
          <a:p>
            <a:pPr marL="1376363" algn="l">
              <a:lnSpc>
                <a:spcPts val="2200"/>
              </a:lnSpc>
            </a:pPr>
            <a:r>
              <a:rPr lang="en-US" sz="2000" dirty="0" smtClean="0"/>
              <a:t>Total U.S. health expenditures (both public and private) are projected to soar to more than one-third of the economy by 2040</a:t>
            </a:r>
            <a:endParaRPr lang="en-US" sz="2000" dirty="0"/>
          </a:p>
        </p:txBody>
      </p:sp>
      <p:graphicFrame>
        <p:nvGraphicFramePr>
          <p:cNvPr id="6" name="Chart Placeholder 5"/>
          <p:cNvGraphicFramePr>
            <a:graphicFrameLocks noGrp="1"/>
          </p:cNvGraphicFramePr>
          <p:nvPr>
            <p:ph type="chart" sz="quarter" idx="4294967295"/>
          </p:nvPr>
        </p:nvGraphicFramePr>
        <p:xfrm>
          <a:off x="304800" y="1219200"/>
          <a:ext cx="84582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PGPF_LogoMain_FL.jpg"/>
          <p:cNvPicPr>
            <a:picLocks noChangeAspect="1"/>
          </p:cNvPicPr>
          <p:nvPr/>
        </p:nvPicPr>
        <p:blipFill>
          <a:blip r:embed="rId4" cstate="print"/>
          <a:stretch>
            <a:fillRect/>
          </a:stretch>
        </p:blipFill>
        <p:spPr>
          <a:xfrm>
            <a:off x="457200" y="381000"/>
            <a:ext cx="1143508" cy="601847"/>
          </a:xfrm>
          <a:prstGeom prst="rect">
            <a:avLst/>
          </a:prstGeom>
        </p:spPr>
      </p:pic>
      <p:sp>
        <p:nvSpPr>
          <p:cNvPr id="9" name="Slide Number Placeholder 8"/>
          <p:cNvSpPr>
            <a:spLocks noGrp="1"/>
          </p:cNvSpPr>
          <p:nvPr>
            <p:ph type="sldNum" sz="quarter" idx="4294967295"/>
          </p:nvPr>
        </p:nvSpPr>
        <p:spPr>
          <a:xfrm>
            <a:off x="6629400" y="6248400"/>
            <a:ext cx="2133600" cy="365125"/>
          </a:xfrm>
          <a:prstGeom prst="rect">
            <a:avLst/>
          </a:prstGeom>
        </p:spPr>
        <p:txBody>
          <a:bodyPr/>
          <a:lstStyle/>
          <a:p>
            <a:pPr algn="r"/>
            <a:r>
              <a:rPr lang="en-US" sz="1300" b="1" dirty="0" smtClean="0">
                <a:solidFill>
                  <a:schemeClr val="tx1"/>
                </a:solidFill>
              </a:rPr>
              <a:t>18</a:t>
            </a:r>
            <a:endParaRPr lang="en-US" sz="13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4" name="Title 3"/>
          <p:cNvSpPr>
            <a:spLocks noGrp="1"/>
          </p:cNvSpPr>
          <p:nvPr>
            <p:ph type="title"/>
          </p:nvPr>
        </p:nvSpPr>
        <p:spPr>
          <a:xfrm>
            <a:off x="266700" y="274638"/>
            <a:ext cx="8463414" cy="1111400"/>
          </a:xfrm>
          <a:ln>
            <a:solidFill>
              <a:schemeClr val="accent1">
                <a:lumMod val="50000"/>
              </a:schemeClr>
            </a:solidFill>
          </a:ln>
        </p:spPr>
        <p:txBody>
          <a:bodyPr/>
          <a:lstStyle/>
          <a:p>
            <a:pPr marL="1376363" algn="l">
              <a:lnSpc>
                <a:spcPts val="2200"/>
              </a:lnSpc>
            </a:pPr>
            <a:r>
              <a:rPr lang="en-US" sz="2000" dirty="0" smtClean="0"/>
              <a:t>Generally, while the U.S. spends more on health care than other countries, its health outcomes are no better</a:t>
            </a:r>
            <a:endParaRPr lang="en-US" sz="2000" dirty="0"/>
          </a:p>
        </p:txBody>
      </p:sp>
      <p:sp>
        <p:nvSpPr>
          <p:cNvPr id="18" name="TextBox 17"/>
          <p:cNvSpPr txBox="1"/>
          <p:nvPr/>
        </p:nvSpPr>
        <p:spPr>
          <a:xfrm>
            <a:off x="837398" y="2338939"/>
            <a:ext cx="606391" cy="369332"/>
          </a:xfrm>
          <a:prstGeom prst="rect">
            <a:avLst/>
          </a:prstGeom>
          <a:noFill/>
        </p:spPr>
        <p:txBody>
          <a:bodyPr wrap="square" rtlCol="0">
            <a:spAutoFit/>
          </a:bodyPr>
          <a:lstStyle/>
          <a:p>
            <a:r>
              <a:rPr lang="en-US" dirty="0" smtClean="0">
                <a:solidFill>
                  <a:schemeClr val="bg1"/>
                </a:solidFill>
              </a:rPr>
              <a:t>29%</a:t>
            </a:r>
            <a:endParaRPr lang="en-US" dirty="0">
              <a:solidFill>
                <a:schemeClr val="bg1"/>
              </a:solidFill>
            </a:endParaRPr>
          </a:p>
        </p:txBody>
      </p:sp>
      <p:sp>
        <p:nvSpPr>
          <p:cNvPr id="20" name="TextBox 19"/>
          <p:cNvSpPr txBox="1"/>
          <p:nvPr/>
        </p:nvSpPr>
        <p:spPr>
          <a:xfrm>
            <a:off x="3994484" y="1828800"/>
            <a:ext cx="798897"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sp>
        <p:nvSpPr>
          <p:cNvPr id="22" name="TextBox 21"/>
          <p:cNvSpPr txBox="1"/>
          <p:nvPr/>
        </p:nvSpPr>
        <p:spPr>
          <a:xfrm>
            <a:off x="1963554" y="2550695"/>
            <a:ext cx="770021" cy="369332"/>
          </a:xfrm>
          <a:prstGeom prst="rect">
            <a:avLst/>
          </a:prstGeom>
          <a:noFill/>
        </p:spPr>
        <p:txBody>
          <a:bodyPr wrap="square" rtlCol="0">
            <a:spAutoFit/>
          </a:bodyPr>
          <a:lstStyle/>
          <a:p>
            <a:r>
              <a:rPr lang="en-US" dirty="0" smtClean="0">
                <a:solidFill>
                  <a:schemeClr val="bg1"/>
                </a:solidFill>
              </a:rPr>
              <a:t>64%</a:t>
            </a:r>
            <a:endParaRPr lang="en-US" dirty="0">
              <a:solidFill>
                <a:schemeClr val="bg1"/>
              </a:solidFill>
            </a:endParaRPr>
          </a:p>
        </p:txBody>
      </p:sp>
      <p:sp>
        <p:nvSpPr>
          <p:cNvPr id="23" name="TextBox 22"/>
          <p:cNvSpPr txBox="1"/>
          <p:nvPr/>
        </p:nvSpPr>
        <p:spPr>
          <a:xfrm>
            <a:off x="7729087" y="2310062"/>
            <a:ext cx="654517" cy="369332"/>
          </a:xfrm>
          <a:prstGeom prst="rect">
            <a:avLst/>
          </a:prstGeom>
          <a:noFill/>
        </p:spPr>
        <p:txBody>
          <a:bodyPr wrap="square" rtlCol="0">
            <a:spAutoFit/>
          </a:bodyPr>
          <a:lstStyle/>
          <a:p>
            <a:r>
              <a:rPr lang="en-US" dirty="0" smtClean="0">
                <a:solidFill>
                  <a:schemeClr val="bg1"/>
                </a:solidFill>
              </a:rPr>
              <a:t>34%</a:t>
            </a:r>
            <a:endParaRPr lang="en-US" dirty="0">
              <a:solidFill>
                <a:schemeClr val="bg1"/>
              </a:solidFill>
            </a:endParaRPr>
          </a:p>
        </p:txBody>
      </p:sp>
      <p:sp>
        <p:nvSpPr>
          <p:cNvPr id="32" name="Rectangle 31"/>
          <p:cNvSpPr/>
          <p:nvPr/>
        </p:nvSpPr>
        <p:spPr>
          <a:xfrm>
            <a:off x="266700" y="1386038"/>
            <a:ext cx="8463414" cy="49703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30"/>
          <p:cNvSpPr txBox="1"/>
          <p:nvPr/>
        </p:nvSpPr>
        <p:spPr>
          <a:xfrm>
            <a:off x="266700" y="6051284"/>
            <a:ext cx="665105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SOURCE: Data from OECD, </a:t>
            </a:r>
            <a:r>
              <a:rPr lang="en-US" sz="1200" i="1" dirty="0" smtClean="0"/>
              <a:t>Health Data 2009</a:t>
            </a:r>
            <a:r>
              <a:rPr lang="en-US" sz="1200" dirty="0" smtClean="0"/>
              <a:t> (November 2009). Compiled by PGPF.</a:t>
            </a:r>
            <a:endParaRPr lang="en-US" sz="1200" dirty="0"/>
          </a:p>
        </p:txBody>
      </p:sp>
      <p:graphicFrame>
        <p:nvGraphicFramePr>
          <p:cNvPr id="13" name="Table 12"/>
          <p:cNvGraphicFramePr>
            <a:graphicFrameLocks noGrp="1"/>
          </p:cNvGraphicFramePr>
          <p:nvPr/>
        </p:nvGraphicFramePr>
        <p:xfrm>
          <a:off x="457200" y="1626918"/>
          <a:ext cx="8219975" cy="3743175"/>
        </p:xfrm>
        <a:graphic>
          <a:graphicData uri="http://schemas.openxmlformats.org/drawingml/2006/table">
            <a:tbl>
              <a:tblPr firstRow="1" bandRow="1">
                <a:tableStyleId>{6E25E649-3F16-4E02-A733-19D2CDBF48F0}</a:tableStyleId>
              </a:tblPr>
              <a:tblGrid>
                <a:gridCol w="4362144"/>
                <a:gridCol w="3857831"/>
              </a:tblGrid>
              <a:tr h="756096">
                <a:tc>
                  <a:txBody>
                    <a:bodyPr/>
                    <a:lstStyle/>
                    <a:p>
                      <a:pPr algn="ctr"/>
                      <a:r>
                        <a:rPr lang="en-US" sz="2200" dirty="0" smtClean="0"/>
                        <a:t>Outcome</a:t>
                      </a:r>
                      <a:endParaRPr lang="en-US" sz="2200" dirty="0"/>
                    </a:p>
                  </a:txBody>
                  <a:tcPr/>
                </a:tc>
                <a:tc>
                  <a:txBody>
                    <a:bodyPr/>
                    <a:lstStyle/>
                    <a:p>
                      <a:pPr algn="ctr"/>
                      <a:r>
                        <a:rPr lang="en-US" sz="2200" dirty="0" smtClean="0"/>
                        <a:t>Rank</a:t>
                      </a:r>
                    </a:p>
                    <a:p>
                      <a:pPr algn="ctr"/>
                      <a:r>
                        <a:rPr lang="en-US" sz="1600" b="0" dirty="0" smtClean="0"/>
                        <a:t>(out</a:t>
                      </a:r>
                      <a:r>
                        <a:rPr lang="en-US" sz="1600" b="0" baseline="0" dirty="0" smtClean="0"/>
                        <a:t> of countries reporting)</a:t>
                      </a:r>
                      <a:endParaRPr lang="en-US" sz="1600" b="0" dirty="0"/>
                    </a:p>
                  </a:txBody>
                  <a:tcPr/>
                </a:tc>
              </a:tr>
              <a:tr h="655697">
                <a:tc>
                  <a:txBody>
                    <a:bodyPr/>
                    <a:lstStyle/>
                    <a:p>
                      <a:r>
                        <a:rPr lang="en-US" sz="2000" b="1" i="0" dirty="0" smtClean="0"/>
                        <a:t>Heart Attacks </a:t>
                      </a:r>
                    </a:p>
                    <a:p>
                      <a:pPr>
                        <a:buFont typeface="Arial"/>
                        <a:buChar char="•"/>
                      </a:pPr>
                      <a:r>
                        <a:rPr lang="en-US" sz="1800" i="0" dirty="0" smtClean="0"/>
                        <a:t>  U.S. = 4 deaths per 100 people in 2005</a:t>
                      </a:r>
                      <a:endParaRPr lang="en-US" sz="1800" i="0" dirty="0"/>
                    </a:p>
                  </a:txBody>
                  <a:tcPr/>
                </a:tc>
                <a:tc>
                  <a:txBody>
                    <a:bodyPr/>
                    <a:lstStyle/>
                    <a:p>
                      <a:pPr marL="1088136" lvl="0" indent="0">
                        <a:lnSpc>
                          <a:spcPts val="1800"/>
                        </a:lnSpc>
                      </a:pPr>
                      <a:endParaRPr lang="en-US" sz="2000" dirty="0" smtClean="0"/>
                    </a:p>
                    <a:p>
                      <a:pPr marL="1088136" lvl="0" indent="0"/>
                      <a:r>
                        <a:rPr lang="en-US" sz="2000" dirty="0" smtClean="0"/>
                        <a:t>9</a:t>
                      </a:r>
                      <a:r>
                        <a:rPr lang="en-US" sz="2000" baseline="30000" dirty="0" smtClean="0"/>
                        <a:t>th</a:t>
                      </a:r>
                      <a:r>
                        <a:rPr lang="en-US" sz="2000" dirty="0" smtClean="0"/>
                        <a:t> out of 23</a:t>
                      </a:r>
                      <a:endParaRPr lang="en-US" sz="2000" dirty="0"/>
                    </a:p>
                  </a:txBody>
                  <a:tcPr/>
                </a:tc>
              </a:tr>
              <a:tr h="655697">
                <a:tc>
                  <a:txBody>
                    <a:bodyPr/>
                    <a:lstStyle/>
                    <a:p>
                      <a:r>
                        <a:rPr lang="en-US" sz="2000" b="1" dirty="0" smtClean="0"/>
                        <a:t>Life Expectancy at 65</a:t>
                      </a:r>
                    </a:p>
                    <a:p>
                      <a:pPr>
                        <a:buFont typeface="Arial"/>
                        <a:buChar char="•"/>
                      </a:pPr>
                      <a:r>
                        <a:rPr lang="en-US" dirty="0" smtClean="0"/>
                        <a:t>  U.S. =</a:t>
                      </a:r>
                      <a:r>
                        <a:rPr lang="en-US" baseline="0" dirty="0" smtClean="0"/>
                        <a:t> 17.4  years for men (2006)</a:t>
                      </a:r>
                    </a:p>
                    <a:p>
                      <a:r>
                        <a:rPr lang="en-US" baseline="0" dirty="0" smtClean="0"/>
                        <a:t>    20.3 years for women (2006)</a:t>
                      </a:r>
                      <a:endParaRPr lang="en-US" i="1" dirty="0"/>
                    </a:p>
                  </a:txBody>
                  <a:tcPr/>
                </a:tc>
                <a:tc>
                  <a:txBody>
                    <a:bodyPr/>
                    <a:lstStyle/>
                    <a:p>
                      <a:pPr marL="461963" indent="625475">
                        <a:lnSpc>
                          <a:spcPts val="1800"/>
                        </a:lnSpc>
                      </a:pPr>
                      <a:endParaRPr lang="en-US" sz="2000" dirty="0" smtClean="0">
                        <a:solidFill>
                          <a:schemeClr val="tx1"/>
                        </a:solidFill>
                      </a:endParaRPr>
                    </a:p>
                    <a:p>
                      <a:pPr marL="461963" indent="625475"/>
                      <a:r>
                        <a:rPr lang="en-US" sz="2000" dirty="0" smtClean="0">
                          <a:solidFill>
                            <a:schemeClr val="tx1"/>
                          </a:solidFill>
                        </a:rPr>
                        <a:t>19</a:t>
                      </a:r>
                      <a:r>
                        <a:rPr lang="en-US" sz="2000" baseline="30000" dirty="0" smtClean="0">
                          <a:solidFill>
                            <a:schemeClr val="tx1"/>
                          </a:solidFill>
                        </a:rPr>
                        <a:t>th</a:t>
                      </a:r>
                      <a:r>
                        <a:rPr lang="en-US" sz="2000" dirty="0" smtClean="0">
                          <a:solidFill>
                            <a:schemeClr val="tx1"/>
                          </a:solidFill>
                        </a:rPr>
                        <a:t> </a:t>
                      </a:r>
                      <a:r>
                        <a:rPr lang="en-US" sz="2000" dirty="0" smtClean="0"/>
                        <a:t>out of 30,</a:t>
                      </a:r>
                      <a:r>
                        <a:rPr lang="en-US" sz="2000" baseline="0" dirty="0" smtClean="0"/>
                        <a:t> men</a:t>
                      </a:r>
                    </a:p>
                    <a:p>
                      <a:pPr marL="461963" indent="625475"/>
                      <a:r>
                        <a:rPr lang="en-US" sz="2000" baseline="0" dirty="0" smtClean="0"/>
                        <a:t>15</a:t>
                      </a:r>
                      <a:r>
                        <a:rPr lang="en-US" sz="2000" baseline="30000" dirty="0" smtClean="0"/>
                        <a:t>th</a:t>
                      </a:r>
                      <a:r>
                        <a:rPr lang="en-US" sz="2000" baseline="0" dirty="0" smtClean="0"/>
                        <a:t> out of 30, women</a:t>
                      </a:r>
                      <a:endParaRPr lang="en-US" sz="2000" dirty="0"/>
                    </a:p>
                  </a:txBody>
                  <a:tcPr/>
                </a:tc>
              </a:tr>
              <a:tr h="660396">
                <a:tc>
                  <a:txBody>
                    <a:bodyPr/>
                    <a:lstStyle/>
                    <a:p>
                      <a:r>
                        <a:rPr lang="en-US" sz="2000" b="1" dirty="0" smtClean="0"/>
                        <a:t>Infant Mortality</a:t>
                      </a:r>
                    </a:p>
                    <a:p>
                      <a:pPr>
                        <a:buFont typeface="Arial"/>
                        <a:buChar char="•"/>
                      </a:pPr>
                      <a:r>
                        <a:rPr lang="en-US" dirty="0" smtClean="0"/>
                        <a:t>  U.S.</a:t>
                      </a:r>
                      <a:r>
                        <a:rPr lang="en-US" baseline="0" dirty="0" smtClean="0"/>
                        <a:t> = 0.7% deaths per live birth in 2006</a:t>
                      </a:r>
                      <a:endParaRPr lang="en-US" i="1" dirty="0"/>
                    </a:p>
                  </a:txBody>
                  <a:tcPr/>
                </a:tc>
                <a:tc>
                  <a:txBody>
                    <a:bodyPr/>
                    <a:lstStyle/>
                    <a:p>
                      <a:pPr marL="0" indent="1087438"/>
                      <a:endParaRPr lang="en-US" sz="2000" dirty="0" smtClean="0"/>
                    </a:p>
                    <a:p>
                      <a:pPr marL="0" indent="1087438"/>
                      <a:r>
                        <a:rPr lang="en-US" sz="2000" dirty="0" smtClean="0"/>
                        <a:t>28</a:t>
                      </a:r>
                      <a:r>
                        <a:rPr lang="en-US" sz="2000" baseline="30000" dirty="0" smtClean="0"/>
                        <a:t>th</a:t>
                      </a:r>
                      <a:r>
                        <a:rPr lang="en-US" sz="2000" dirty="0" smtClean="0"/>
                        <a:t> out of 30</a:t>
                      </a:r>
                      <a:endParaRPr lang="en-US" sz="2000" dirty="0"/>
                    </a:p>
                  </a:txBody>
                  <a:tcPr/>
                </a:tc>
              </a:tr>
              <a:tr h="670599">
                <a:tc>
                  <a:txBody>
                    <a:bodyPr/>
                    <a:lstStyle/>
                    <a:p>
                      <a:r>
                        <a:rPr lang="en-US" sz="2000" b="1" dirty="0" smtClean="0"/>
                        <a:t>Obesity</a:t>
                      </a:r>
                    </a:p>
                    <a:p>
                      <a:pPr>
                        <a:buFont typeface="Arial"/>
                        <a:buChar char="•"/>
                      </a:pPr>
                      <a:r>
                        <a:rPr lang="en-US" sz="1800" dirty="0" smtClean="0"/>
                        <a:t>  U.S.</a:t>
                      </a:r>
                      <a:r>
                        <a:rPr lang="en-US" sz="1800" baseline="0" dirty="0" smtClean="0"/>
                        <a:t> = 34% over age 15 in 2006</a:t>
                      </a:r>
                      <a:endParaRPr lang="en-US" sz="1800" i="1" dirty="0"/>
                    </a:p>
                  </a:txBody>
                  <a:tcPr/>
                </a:tc>
                <a:tc>
                  <a:txBody>
                    <a:bodyPr/>
                    <a:lstStyle/>
                    <a:p>
                      <a:pPr marL="0" indent="1087438">
                        <a:lnSpc>
                          <a:spcPts val="1800"/>
                        </a:lnSpc>
                      </a:pPr>
                      <a:endParaRPr lang="en-US" sz="2000" dirty="0" smtClean="0"/>
                    </a:p>
                    <a:p>
                      <a:pPr marL="0" indent="1087438"/>
                      <a:r>
                        <a:rPr lang="en-US" sz="2000" dirty="0" smtClean="0"/>
                        <a:t>14</a:t>
                      </a:r>
                      <a:r>
                        <a:rPr lang="en-US" sz="2000" baseline="30000" dirty="0" smtClean="0"/>
                        <a:t>th</a:t>
                      </a:r>
                      <a:r>
                        <a:rPr lang="en-US" sz="2000" dirty="0" smtClean="0"/>
                        <a:t> out of 14</a:t>
                      </a:r>
                      <a:endParaRPr lang="en-US" sz="2000" dirty="0"/>
                    </a:p>
                  </a:txBody>
                  <a:tcPr/>
                </a:tc>
              </a:tr>
            </a:tbl>
          </a:graphicData>
        </a:graphic>
      </p:graphicFrame>
      <p:sp>
        <p:nvSpPr>
          <p:cNvPr id="14" name="Slide Number Placeholder 12"/>
          <p:cNvSpPr>
            <a:spLocks noGrp="1"/>
          </p:cNvSpPr>
          <p:nvPr>
            <p:ph type="sldNum" sz="quarter" idx="4294967295"/>
          </p:nvPr>
        </p:nvSpPr>
        <p:spPr>
          <a:xfrm>
            <a:off x="7577138" y="6356350"/>
            <a:ext cx="1371600" cy="365125"/>
          </a:xfrm>
          <a:prstGeom prst="rect">
            <a:avLst/>
          </a:prstGeom>
        </p:spPr>
        <p:txBody>
          <a:bodyPr/>
          <a:lstStyle/>
          <a:p>
            <a:r>
              <a:rPr lang="en-US" sz="1300" b="1" dirty="0" smtClean="0">
                <a:solidFill>
                  <a:schemeClr val="tx1"/>
                </a:solidFill>
              </a:rPr>
              <a:t>19</a:t>
            </a:r>
            <a:endParaRPr lang="en-US" sz="1300" b="1" dirty="0">
              <a:solidFill>
                <a:schemeClr val="tx1"/>
              </a:solidFill>
            </a:endParaRPr>
          </a:p>
        </p:txBody>
      </p:sp>
      <p:sp>
        <p:nvSpPr>
          <p:cNvPr id="12" name="Footer Placeholder 11"/>
          <p:cNvSpPr>
            <a:spLocks noGrp="1"/>
          </p:cNvSpPr>
          <p:nvPr>
            <p:ph type="ftr" sz="quarter" idx="11"/>
          </p:nvPr>
        </p:nvSpPr>
        <p:spPr>
          <a:xfrm>
            <a:off x="266700" y="6356350"/>
            <a:ext cx="2895600" cy="365125"/>
          </a:xfrm>
        </p:spPr>
        <p:txBody>
          <a:bodyPr/>
          <a:lstStyle/>
          <a:p>
            <a:pPr algn="l"/>
            <a:r>
              <a:rPr lang="en-US" dirty="0" smtClean="0"/>
              <a:t>Chart 29</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a:ln>
            <a:solidFill>
              <a:schemeClr val="tx2">
                <a:lumMod val="75000"/>
              </a:schemeClr>
            </a:solidFill>
          </a:ln>
        </p:spPr>
        <p:txBody>
          <a:bodyPr/>
          <a:lstStyle/>
          <a:p>
            <a:pPr marL="1371404" algn="l">
              <a:lnSpc>
                <a:spcPts val="2400"/>
              </a:lnSpc>
            </a:pPr>
            <a:r>
              <a:rPr lang="en-US" sz="2000" dirty="0" smtClean="0"/>
              <a:t>The U.S. spent more on defense in 2008 than did the countries with the next 14 highest defense budgets combined</a:t>
            </a:r>
            <a:endParaRPr lang="en-US" sz="2000" dirty="0"/>
          </a:p>
        </p:txBody>
      </p:sp>
      <p:graphicFrame>
        <p:nvGraphicFramePr>
          <p:cNvPr id="6" name="Content Placeholder 5"/>
          <p:cNvGraphicFramePr>
            <a:graphicFrameLocks noGrp="1"/>
          </p:cNvGraphicFramePr>
          <p:nvPr>
            <p:ph idx="1"/>
          </p:nvPr>
        </p:nvGraphicFramePr>
        <p:xfrm>
          <a:off x="304800" y="1219200"/>
          <a:ext cx="8534400" cy="51371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PGPF_LogoMain_FL.jpg"/>
          <p:cNvPicPr>
            <a:picLocks noChangeAspect="1"/>
          </p:cNvPicPr>
          <p:nvPr/>
        </p:nvPicPr>
        <p:blipFill>
          <a:blip r:embed="rId4" cstate="print"/>
          <a:stretch>
            <a:fillRect/>
          </a:stretch>
        </p:blipFill>
        <p:spPr>
          <a:xfrm>
            <a:off x="325073" y="395317"/>
            <a:ext cx="1106562" cy="582401"/>
          </a:xfrm>
          <a:prstGeom prst="rect">
            <a:avLst/>
          </a:prstGeom>
        </p:spPr>
      </p:pic>
      <p:sp>
        <p:nvSpPr>
          <p:cNvPr id="10" name="Slide Number Placeholder 9"/>
          <p:cNvSpPr>
            <a:spLocks noGrp="1"/>
          </p:cNvSpPr>
          <p:nvPr>
            <p:ph type="sldNum" sz="quarter" idx="12"/>
          </p:nvPr>
        </p:nvSpPr>
        <p:spPr>
          <a:xfrm>
            <a:off x="6705600" y="6400800"/>
            <a:ext cx="2133600" cy="365125"/>
          </a:xfrm>
        </p:spPr>
        <p:txBody>
          <a:bodyPr/>
          <a:lstStyle/>
          <a:p>
            <a:r>
              <a:rPr lang="en-US" b="1" dirty="0" smtClean="0">
                <a:solidFill>
                  <a:schemeClr val="tx1"/>
                </a:solidFill>
              </a:rPr>
              <a:t>20</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72" y="247481"/>
            <a:ext cx="8665419" cy="914400"/>
          </a:xfrm>
          <a:ln>
            <a:solidFill>
              <a:srgbClr val="002060"/>
            </a:solidFill>
          </a:ln>
        </p:spPr>
        <p:txBody>
          <a:bodyPr/>
          <a:lstStyle/>
          <a:p>
            <a:pPr marL="1371600" algn="l">
              <a:lnSpc>
                <a:spcPts val="2400"/>
              </a:lnSpc>
            </a:pPr>
            <a:r>
              <a:rPr lang="en-US" sz="2000" dirty="0" smtClean="0"/>
              <a:t>Individual income and payroll taxes comprise most of federal receipts </a:t>
            </a:r>
            <a:endParaRPr lang="en-US" sz="2000" dirty="0"/>
          </a:p>
        </p:txBody>
      </p:sp>
      <p:graphicFrame>
        <p:nvGraphicFramePr>
          <p:cNvPr id="4" name="Content Placeholder 3"/>
          <p:cNvGraphicFramePr>
            <a:graphicFrameLocks noGrp="1"/>
          </p:cNvGraphicFramePr>
          <p:nvPr>
            <p:ph idx="1"/>
          </p:nvPr>
        </p:nvGraphicFramePr>
        <p:xfrm>
          <a:off x="231112" y="1165609"/>
          <a:ext cx="8661679" cy="517267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66700" y="6077003"/>
            <a:ext cx="8521073" cy="2769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SOURCE: Data from the Congressional Budget Office, </a:t>
            </a:r>
            <a:r>
              <a:rPr lang="en-US" sz="1200" i="1" dirty="0" smtClean="0"/>
              <a:t>Preliminary Analysis of the President’s Budget, </a:t>
            </a:r>
            <a:r>
              <a:rPr lang="en-US" sz="1200" dirty="0" smtClean="0"/>
              <a:t>March 2010. Compiled by PGPF.</a:t>
            </a:r>
            <a:endParaRPr lang="en-US" sz="1200" dirty="0"/>
          </a:p>
        </p:txBody>
      </p:sp>
      <p:pic>
        <p:nvPicPr>
          <p:cNvPr id="7" name="Picture 6" descr="PGPF_LogoMain_FL.jpg"/>
          <p:cNvPicPr>
            <a:picLocks noChangeAspect="1"/>
          </p:cNvPicPr>
          <p:nvPr/>
        </p:nvPicPr>
        <p:blipFill>
          <a:blip r:embed="rId4" cstate="print"/>
          <a:stretch>
            <a:fillRect/>
          </a:stretch>
        </p:blipFill>
        <p:spPr>
          <a:xfrm>
            <a:off x="290056" y="323798"/>
            <a:ext cx="1143508" cy="601847"/>
          </a:xfrm>
          <a:prstGeom prst="rect">
            <a:avLst/>
          </a:prstGeom>
        </p:spPr>
      </p:pic>
      <p:sp>
        <p:nvSpPr>
          <p:cNvPr id="10" name="Slide Number Placeholder 9"/>
          <p:cNvSpPr>
            <a:spLocks noGrp="1"/>
          </p:cNvSpPr>
          <p:nvPr>
            <p:ph type="sldNum" sz="quarter" idx="12"/>
          </p:nvPr>
        </p:nvSpPr>
        <p:spPr>
          <a:xfrm>
            <a:off x="6759191" y="6356350"/>
            <a:ext cx="2133600" cy="365125"/>
          </a:xfrm>
        </p:spPr>
        <p:txBody>
          <a:bodyPr/>
          <a:lstStyle/>
          <a:p>
            <a:r>
              <a:rPr lang="en-US" b="1" dirty="0" smtClean="0">
                <a:solidFill>
                  <a:schemeClr val="tx1"/>
                </a:solidFill>
              </a:rPr>
              <a:t>21</a:t>
            </a:r>
            <a:endParaRPr lang="en-US"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360" y="274638"/>
            <a:ext cx="8682038" cy="914400"/>
          </a:xfrm>
          <a:prstGeom prst="rect">
            <a:avLst/>
          </a:prstGeom>
          <a:noFill/>
          <a:ln w="12700">
            <a:solidFill>
              <a:srgbClr val="003263"/>
            </a:solidFill>
            <a:miter lim="800000"/>
            <a:headEnd/>
            <a:tailEnd/>
          </a:ln>
        </p:spPr>
        <p:txBody>
          <a:bodyPr vert="horz" wrap="square" lIns="91427" tIns="45713" rIns="91427" bIns="45713" numCol="1" anchor="ctr" anchorCtr="0" compatLnSpc="1">
            <a:prstTxWarp prst="textNoShape">
              <a:avLst/>
            </a:prstTxWarp>
          </a:bodyPr>
          <a:lstStyle/>
          <a:p>
            <a:pPr marL="1371404" fontAlgn="base">
              <a:lnSpc>
                <a:spcPts val="2200"/>
              </a:lnSpc>
              <a:spcBef>
                <a:spcPct val="0"/>
              </a:spcBef>
              <a:spcAft>
                <a:spcPct val="0"/>
              </a:spcAft>
              <a:defRPr/>
            </a:pPr>
            <a:r>
              <a:rPr lang="en-US" dirty="0" smtClean="0">
                <a:solidFill>
                  <a:srgbClr val="003263"/>
                </a:solidFill>
                <a:latin typeface="Gill Sans"/>
                <a:ea typeface="ＭＳ Ｐゴシック" pitchFamily="25" charset="-128"/>
                <a:cs typeface="Gill Sans"/>
              </a:rPr>
              <a:t>“Tax expenditures,” (deductions, credits, and other special provisions) total an estimated $1 trillion annually and provide substantial benefits that are not reflected in the budget</a:t>
            </a:r>
            <a:endParaRPr lang="en-US" dirty="0">
              <a:solidFill>
                <a:srgbClr val="003263"/>
              </a:solidFill>
              <a:latin typeface="Gill Sans"/>
              <a:ea typeface="ＭＳ Ｐゴシック" pitchFamily="25" charset="-128"/>
              <a:cs typeface="Gill Sans"/>
            </a:endParaRPr>
          </a:p>
        </p:txBody>
      </p:sp>
      <p:graphicFrame>
        <p:nvGraphicFramePr>
          <p:cNvPr id="5" name="Content Placeholder 6"/>
          <p:cNvGraphicFramePr>
            <a:graphicFrameLocks/>
          </p:cNvGraphicFramePr>
          <p:nvPr/>
        </p:nvGraphicFramePr>
        <p:xfrm>
          <a:off x="216310" y="1179871"/>
          <a:ext cx="8691716" cy="4198469"/>
        </p:xfrm>
        <a:graphic>
          <a:graphicData uri="http://schemas.openxmlformats.org/drawingml/2006/table">
            <a:tbl>
              <a:tblPr firstRow="1" bandRow="1">
                <a:tableStyleId>{21E4AEA4-8DFA-4A89-87EB-49C32662AFE0}</a:tableStyleId>
              </a:tblPr>
              <a:tblGrid>
                <a:gridCol w="6599910"/>
                <a:gridCol w="2091806"/>
              </a:tblGrid>
              <a:tr h="861283">
                <a:tc>
                  <a:txBody>
                    <a:bodyPr/>
                    <a:lstStyle/>
                    <a:p>
                      <a:pPr algn="ctr" fontAlgn="b"/>
                      <a:r>
                        <a:rPr lang="en-US" sz="1800" u="none" strike="noStrike" dirty="0" smtClean="0"/>
                        <a:t>Top 5 Tax Expenditures</a:t>
                      </a:r>
                      <a:endParaRPr lang="en-US" sz="1800" b="0" i="0" u="none" strike="noStrike" dirty="0">
                        <a:solidFill>
                          <a:srgbClr val="000000"/>
                        </a:solidFill>
                        <a:latin typeface="Calibri"/>
                      </a:endParaRPr>
                    </a:p>
                  </a:txBody>
                  <a:tcPr marL="0" marR="0" marT="0" marB="0" anchor="ctr">
                    <a:solidFill>
                      <a:schemeClr val="tx2"/>
                    </a:solidFill>
                  </a:tcPr>
                </a:tc>
                <a:tc>
                  <a:txBody>
                    <a:bodyPr/>
                    <a:lstStyle/>
                    <a:p>
                      <a:pPr algn="ctr" fontAlgn="b"/>
                      <a:r>
                        <a:rPr lang="en-US" sz="1800" u="none" strike="noStrike" dirty="0" smtClean="0"/>
                        <a:t>Estimated</a:t>
                      </a:r>
                      <a:r>
                        <a:rPr lang="en-US" sz="1800" u="none" strike="noStrike" baseline="0" dirty="0" smtClean="0"/>
                        <a:t> Tax Revenue Foregone </a:t>
                      </a:r>
                      <a:r>
                        <a:rPr lang="en-US" sz="1800" u="none" strike="noStrike" dirty="0" smtClean="0"/>
                        <a:t>(FY 2010)</a:t>
                      </a:r>
                      <a:endParaRPr lang="en-US" sz="1800" b="0" i="0" u="none" strike="noStrike" dirty="0">
                        <a:solidFill>
                          <a:srgbClr val="000000"/>
                        </a:solidFill>
                        <a:latin typeface="Calibri"/>
                      </a:endParaRPr>
                    </a:p>
                  </a:txBody>
                  <a:tcPr marL="0" marR="0" marT="0" marB="0" anchor="b">
                    <a:solidFill>
                      <a:schemeClr val="tx2"/>
                    </a:solidFill>
                  </a:tcPr>
                </a:tc>
              </a:tr>
              <a:tr h="574189">
                <a:tc>
                  <a:txBody>
                    <a:bodyPr/>
                    <a:lstStyle/>
                    <a:p>
                      <a:pPr marL="502920" indent="-320040" algn="l" fontAlgn="b"/>
                      <a:r>
                        <a:rPr lang="en-US" sz="1800" u="none" strike="noStrike" dirty="0" smtClean="0"/>
                        <a:t>1. </a:t>
                      </a:r>
                      <a:r>
                        <a:rPr lang="en-US" sz="1800" u="none" strike="noStrike" baseline="0" dirty="0" smtClean="0"/>
                        <a:t>  </a:t>
                      </a:r>
                      <a:r>
                        <a:rPr lang="en-US" sz="1800" u="none" strike="noStrike" dirty="0" smtClean="0"/>
                        <a:t>Exclusion of employer </a:t>
                      </a:r>
                      <a:r>
                        <a:rPr lang="en-US" sz="1800" u="none" strike="noStrike" dirty="0"/>
                        <a:t>provided health </a:t>
                      </a:r>
                      <a:r>
                        <a:rPr lang="en-US" sz="1800" u="none" strike="noStrike" dirty="0" smtClean="0"/>
                        <a:t>insurance from taxable income.*</a:t>
                      </a:r>
                      <a:endParaRPr lang="en-US" sz="1800" b="0" i="0" u="none" strike="noStrike" dirty="0">
                        <a:solidFill>
                          <a:srgbClr val="000000"/>
                        </a:solidFill>
                        <a:latin typeface="Calibri"/>
                      </a:endParaRPr>
                    </a:p>
                  </a:txBody>
                  <a:tcPr marL="0" marR="0" marT="0" marB="0" anchor="ctr">
                    <a:solidFill>
                      <a:schemeClr val="bg1">
                        <a:alpha val="0"/>
                      </a:schemeClr>
                    </a:solidFill>
                  </a:tcPr>
                </a:tc>
                <a:tc>
                  <a:txBody>
                    <a:bodyPr/>
                    <a:lstStyle/>
                    <a:p>
                      <a:pPr algn="ctr" fontAlgn="b"/>
                      <a:r>
                        <a:rPr lang="en-US" sz="1800" u="none" strike="noStrike" dirty="0"/>
                        <a:t>$</a:t>
                      </a:r>
                      <a:r>
                        <a:rPr lang="en-US" sz="1800" u="none" strike="noStrike" dirty="0" smtClean="0"/>
                        <a:t>262 billion</a:t>
                      </a:r>
                      <a:endParaRPr lang="en-US" sz="1800" b="0" i="0" u="none" strike="noStrike" dirty="0">
                        <a:solidFill>
                          <a:srgbClr val="000000"/>
                        </a:solidFill>
                        <a:latin typeface="Calibri"/>
                      </a:endParaRPr>
                    </a:p>
                  </a:txBody>
                  <a:tcPr marL="0" marR="0" marT="0" marB="0" anchor="ctr">
                    <a:solidFill>
                      <a:schemeClr val="bg1">
                        <a:alpha val="0"/>
                      </a:schemeClr>
                    </a:solidFill>
                  </a:tcPr>
                </a:tc>
              </a:tr>
              <a:tr h="547202">
                <a:tc>
                  <a:txBody>
                    <a:bodyPr/>
                    <a:lstStyle/>
                    <a:p>
                      <a:pPr marL="502920" indent="-320040" algn="l" fontAlgn="b"/>
                      <a:r>
                        <a:rPr lang="en-US" sz="1800" u="none" strike="noStrike" dirty="0" smtClean="0"/>
                        <a:t>2.   Exclusion of </a:t>
                      </a:r>
                      <a:r>
                        <a:rPr lang="en-US" sz="1800" u="none" strike="noStrike" dirty="0"/>
                        <a:t>pension contributions and </a:t>
                      </a:r>
                      <a:r>
                        <a:rPr lang="en-US" sz="1800" u="none" strike="noStrike" dirty="0" smtClean="0"/>
                        <a:t>earnings.**</a:t>
                      </a:r>
                      <a:endParaRPr lang="en-US" sz="1800" b="0" i="0" u="none" strike="noStrike" dirty="0">
                        <a:solidFill>
                          <a:srgbClr val="000000"/>
                        </a:solidFill>
                        <a:latin typeface="Calibri"/>
                      </a:endParaRPr>
                    </a:p>
                  </a:txBody>
                  <a:tcPr marL="0" marR="0" marT="0" marB="0" anchor="ctr">
                    <a:solidFill>
                      <a:schemeClr val="tx2">
                        <a:lumMod val="20000"/>
                        <a:lumOff val="80000"/>
                      </a:schemeClr>
                    </a:solidFill>
                  </a:tcPr>
                </a:tc>
                <a:tc>
                  <a:txBody>
                    <a:bodyPr/>
                    <a:lstStyle/>
                    <a:p>
                      <a:pPr algn="ctr" fontAlgn="b"/>
                      <a:r>
                        <a:rPr lang="en-US" sz="1800" u="none" strike="noStrike" dirty="0"/>
                        <a:t>$</a:t>
                      </a:r>
                      <a:r>
                        <a:rPr lang="en-US" sz="1800" u="none" strike="noStrike" dirty="0" smtClean="0"/>
                        <a:t>122 billion</a:t>
                      </a:r>
                      <a:endParaRPr lang="en-US" sz="1800" b="0" i="0" u="none" strike="noStrike" dirty="0">
                        <a:solidFill>
                          <a:srgbClr val="000000"/>
                        </a:solidFill>
                        <a:latin typeface="Calibri"/>
                      </a:endParaRPr>
                    </a:p>
                  </a:txBody>
                  <a:tcPr marL="0" marR="0" marT="0" marB="0" anchor="ctr">
                    <a:solidFill>
                      <a:schemeClr val="tx2">
                        <a:lumMod val="20000"/>
                        <a:lumOff val="80000"/>
                      </a:schemeClr>
                    </a:solidFill>
                  </a:tcPr>
                </a:tc>
              </a:tr>
              <a:tr h="547202">
                <a:tc>
                  <a:txBody>
                    <a:bodyPr/>
                    <a:lstStyle/>
                    <a:p>
                      <a:pPr marL="502920" indent="-320040" algn="l" fontAlgn="b"/>
                      <a:r>
                        <a:rPr lang="en-US" sz="1800" u="none" strike="noStrike" dirty="0" smtClean="0"/>
                        <a:t>3.  </a:t>
                      </a:r>
                      <a:r>
                        <a:rPr lang="en-US" sz="1800" u="none" strike="noStrike" baseline="0" dirty="0" smtClean="0"/>
                        <a:t> </a:t>
                      </a:r>
                      <a:r>
                        <a:rPr lang="en-US" sz="1800" u="none" strike="noStrike" dirty="0" smtClean="0"/>
                        <a:t>Deduction of mortgage</a:t>
                      </a:r>
                      <a:r>
                        <a:rPr lang="en-US" sz="1800" u="none" strike="noStrike" baseline="0" dirty="0" smtClean="0"/>
                        <a:t>-interest on a primary residence.</a:t>
                      </a:r>
                      <a:endParaRPr lang="en-US" sz="1800" b="0" i="0" u="none" strike="noStrike" dirty="0">
                        <a:solidFill>
                          <a:srgbClr val="000000"/>
                        </a:solidFill>
                        <a:latin typeface="Calibri"/>
                      </a:endParaRPr>
                    </a:p>
                  </a:txBody>
                  <a:tcPr marL="0" marR="0" marT="0" marB="0" anchor="ctr">
                    <a:solidFill>
                      <a:schemeClr val="bg1"/>
                    </a:solidFill>
                  </a:tcPr>
                </a:tc>
                <a:tc>
                  <a:txBody>
                    <a:bodyPr/>
                    <a:lstStyle/>
                    <a:p>
                      <a:pPr algn="ctr" fontAlgn="b"/>
                      <a:r>
                        <a:rPr lang="en-US" sz="1800" u="none" strike="noStrike" dirty="0"/>
                        <a:t>$</a:t>
                      </a:r>
                      <a:r>
                        <a:rPr lang="en-US" sz="1800" u="none" strike="noStrike" dirty="0" smtClean="0"/>
                        <a:t>92 billion</a:t>
                      </a:r>
                      <a:endParaRPr lang="en-US" sz="1800" b="0" i="0" u="none" strike="noStrike" dirty="0">
                        <a:solidFill>
                          <a:srgbClr val="000000"/>
                        </a:solidFill>
                        <a:latin typeface="Calibri"/>
                      </a:endParaRPr>
                    </a:p>
                  </a:txBody>
                  <a:tcPr marL="0" marR="0" marT="0" marB="0" anchor="ctr">
                    <a:solidFill>
                      <a:schemeClr val="bg1"/>
                    </a:solidFill>
                  </a:tcPr>
                </a:tc>
              </a:tr>
              <a:tr h="574189">
                <a:tc>
                  <a:txBody>
                    <a:bodyPr/>
                    <a:lstStyle/>
                    <a:p>
                      <a:pPr marL="502920" indent="-320040" algn="l" fontAlgn="b"/>
                      <a:r>
                        <a:rPr lang="en-US" sz="1800" u="none" strike="noStrike" dirty="0" smtClean="0"/>
                        <a:t>4.   Deduction </a:t>
                      </a:r>
                      <a:r>
                        <a:rPr lang="en-US" sz="1800" u="none" strike="noStrike" dirty="0"/>
                        <a:t>of </a:t>
                      </a:r>
                      <a:r>
                        <a:rPr lang="en-US" sz="1800" u="none" strike="noStrike" dirty="0" smtClean="0"/>
                        <a:t>non-business </a:t>
                      </a:r>
                      <a:r>
                        <a:rPr lang="en-US" sz="1800" u="none" strike="noStrike" dirty="0"/>
                        <a:t>state and local </a:t>
                      </a:r>
                      <a:r>
                        <a:rPr lang="en-US" sz="1800" u="none" strike="noStrike" dirty="0" smtClean="0"/>
                        <a:t>taxes (includes</a:t>
                      </a:r>
                      <a:r>
                        <a:rPr lang="en-US" sz="1800" u="none" strike="noStrike" baseline="0" dirty="0" smtClean="0"/>
                        <a:t> income, property and sales taxes)</a:t>
                      </a:r>
                      <a:endParaRPr lang="en-US" sz="1800" b="0" i="0" u="none" strike="noStrike" dirty="0">
                        <a:solidFill>
                          <a:srgbClr val="000000"/>
                        </a:solidFill>
                        <a:latin typeface="Calibri"/>
                      </a:endParaRPr>
                    </a:p>
                  </a:txBody>
                  <a:tcPr marL="0" marR="0" marT="0" marB="0" anchor="ctr">
                    <a:solidFill>
                      <a:srgbClr val="C6D9F1"/>
                    </a:solidFill>
                  </a:tcPr>
                </a:tc>
                <a:tc>
                  <a:txBody>
                    <a:bodyPr/>
                    <a:lstStyle/>
                    <a:p>
                      <a:pPr algn="ctr" fontAlgn="b"/>
                      <a:r>
                        <a:rPr lang="en-US" sz="1800" u="none" strike="noStrike" dirty="0"/>
                        <a:t>$</a:t>
                      </a:r>
                      <a:r>
                        <a:rPr lang="en-US" sz="1800" u="none" strike="noStrike" dirty="0" smtClean="0"/>
                        <a:t>53 billion</a:t>
                      </a:r>
                      <a:endParaRPr lang="en-US" sz="1800" b="0" i="0" u="none" strike="noStrike" dirty="0">
                        <a:solidFill>
                          <a:srgbClr val="000000"/>
                        </a:solidFill>
                        <a:latin typeface="Calibri"/>
                      </a:endParaRPr>
                    </a:p>
                  </a:txBody>
                  <a:tcPr marL="0" marR="0" marT="0" marB="0" anchor="ctr">
                    <a:solidFill>
                      <a:srgbClr val="C6D9F1"/>
                    </a:solidFill>
                  </a:tcPr>
                </a:tc>
              </a:tr>
              <a:tr h="547202">
                <a:tc>
                  <a:txBody>
                    <a:bodyPr/>
                    <a:lstStyle/>
                    <a:p>
                      <a:pPr marL="502920" indent="-320040" algn="l" fontAlgn="b"/>
                      <a:r>
                        <a:rPr lang="en-US" sz="1800" u="none" strike="noStrike" dirty="0" smtClean="0"/>
                        <a:t>5.   Capital gains (except agriculture, timber, iron ore, and coal).***</a:t>
                      </a:r>
                      <a:endParaRPr lang="en-US" sz="1800" b="0" i="0" u="none" strike="noStrike" dirty="0">
                        <a:solidFill>
                          <a:srgbClr val="000000"/>
                        </a:solidFill>
                        <a:latin typeface="Calibri"/>
                      </a:endParaRPr>
                    </a:p>
                  </a:txBody>
                  <a:tcPr marL="0" marR="0" marT="0" marB="0" anchor="ctr">
                    <a:solidFill>
                      <a:schemeClr val="bg1"/>
                    </a:solidFill>
                  </a:tcPr>
                </a:tc>
                <a:tc>
                  <a:txBody>
                    <a:bodyPr/>
                    <a:lstStyle/>
                    <a:p>
                      <a:pPr algn="ctr" fontAlgn="b"/>
                      <a:r>
                        <a:rPr lang="en-US" sz="1800" u="none" strike="noStrike" dirty="0" smtClean="0"/>
                        <a:t>$45 billion</a:t>
                      </a:r>
                      <a:endParaRPr lang="en-US" sz="1800" b="0" i="0" u="none" strike="noStrike" dirty="0">
                        <a:solidFill>
                          <a:srgbClr val="000000"/>
                        </a:solidFill>
                        <a:latin typeface="Calibri"/>
                      </a:endParaRPr>
                    </a:p>
                  </a:txBody>
                  <a:tcPr marL="0" marR="0" marT="0" marB="0" anchor="ctr">
                    <a:solidFill>
                      <a:schemeClr val="bg1"/>
                    </a:solidFill>
                  </a:tcPr>
                </a:tc>
              </a:tr>
              <a:tr h="547202">
                <a:tc>
                  <a:txBody>
                    <a:bodyPr/>
                    <a:lstStyle/>
                    <a:p>
                      <a:pPr algn="l" fontAlgn="b"/>
                      <a:r>
                        <a:rPr lang="en-US" sz="1800" u="none" strike="noStrike" dirty="0" smtClean="0"/>
                        <a:t>        </a:t>
                      </a:r>
                      <a:r>
                        <a:rPr lang="en-US" sz="1800" b="1" u="none" strike="noStrike" dirty="0" smtClean="0">
                          <a:solidFill>
                            <a:schemeClr val="accent1"/>
                          </a:solidFill>
                        </a:rPr>
                        <a:t>Total of</a:t>
                      </a:r>
                      <a:r>
                        <a:rPr lang="en-US" sz="1800" b="1" u="none" strike="noStrike" baseline="0" dirty="0" smtClean="0">
                          <a:solidFill>
                            <a:schemeClr val="accent1"/>
                          </a:solidFill>
                        </a:rPr>
                        <a:t> Top 5</a:t>
                      </a:r>
                      <a:endParaRPr lang="en-US" sz="1800" b="1" i="0" u="none" strike="noStrike" dirty="0">
                        <a:solidFill>
                          <a:schemeClr val="accent1"/>
                        </a:solidFill>
                        <a:latin typeface="Calibri"/>
                      </a:endParaRPr>
                    </a:p>
                  </a:txBody>
                  <a:tcPr marL="0" marR="0" marT="0" marB="0" anchor="ctr">
                    <a:solidFill>
                      <a:srgbClr val="C6D9F1"/>
                    </a:solidFill>
                  </a:tcPr>
                </a:tc>
                <a:tc>
                  <a:txBody>
                    <a:bodyPr/>
                    <a:lstStyle/>
                    <a:p>
                      <a:pPr algn="ctr" fontAlgn="b"/>
                      <a:r>
                        <a:rPr lang="en-US" sz="1800" b="1" u="none" strike="noStrike" dirty="0">
                          <a:solidFill>
                            <a:srgbClr val="003263"/>
                          </a:solidFill>
                        </a:rPr>
                        <a:t>$</a:t>
                      </a:r>
                      <a:r>
                        <a:rPr lang="en-US" sz="1800" b="1" u="none" strike="noStrike" dirty="0" smtClean="0">
                          <a:solidFill>
                            <a:srgbClr val="003263"/>
                          </a:solidFill>
                        </a:rPr>
                        <a:t>573 billion</a:t>
                      </a:r>
                      <a:endParaRPr lang="en-US" sz="1800" b="1" i="0" u="none" strike="noStrike" dirty="0">
                        <a:solidFill>
                          <a:srgbClr val="003263"/>
                        </a:solidFill>
                        <a:latin typeface="Calibri"/>
                      </a:endParaRPr>
                    </a:p>
                  </a:txBody>
                  <a:tcPr marL="0" marR="0" marT="0" marB="0" anchor="ctr">
                    <a:solidFill>
                      <a:srgbClr val="C6D9F1"/>
                    </a:solidFill>
                  </a:tcPr>
                </a:tc>
              </a:tr>
            </a:tbl>
          </a:graphicData>
        </a:graphic>
      </p:graphicFrame>
      <p:sp>
        <p:nvSpPr>
          <p:cNvPr id="7" name="TextBox 6"/>
          <p:cNvSpPr txBox="1"/>
          <p:nvPr/>
        </p:nvSpPr>
        <p:spPr>
          <a:xfrm>
            <a:off x="296196" y="5375300"/>
            <a:ext cx="8682039" cy="938704"/>
          </a:xfrm>
          <a:prstGeom prst="rect">
            <a:avLst/>
          </a:prstGeom>
          <a:noFill/>
          <a:ln>
            <a:solidFill>
              <a:schemeClr val="bg1"/>
            </a:solidFill>
          </a:ln>
        </p:spPr>
        <p:txBody>
          <a:bodyPr wrap="square" lIns="91427" tIns="45713" rIns="91427" bIns="45713" rtlCol="0">
            <a:spAutoFit/>
          </a:bodyPr>
          <a:lstStyle/>
          <a:p>
            <a:r>
              <a:rPr lang="en-US" sz="1100" dirty="0" smtClean="0">
                <a:cs typeface="Arial" pitchFamily="34" charset="0"/>
              </a:rPr>
              <a:t>SOURCE: Data from the Office of Management and Budget,</a:t>
            </a:r>
            <a:r>
              <a:rPr lang="en-US" sz="1100" i="1" dirty="0" smtClean="0">
                <a:cs typeface="Arial" pitchFamily="34" charset="0"/>
              </a:rPr>
              <a:t> A New Era of Responsibility: The 2011 Budget</a:t>
            </a:r>
            <a:r>
              <a:rPr lang="en-US" sz="1100" dirty="0" smtClean="0">
                <a:cs typeface="Arial" pitchFamily="34" charset="0"/>
              </a:rPr>
              <a:t>, </a:t>
            </a:r>
            <a:r>
              <a:rPr lang="en-US" sz="1100" i="1" dirty="0" smtClean="0">
                <a:cs typeface="Arial" pitchFamily="34" charset="0"/>
              </a:rPr>
              <a:t>Analytic Perspectives</a:t>
            </a:r>
            <a:r>
              <a:rPr lang="en-US" sz="1100" dirty="0" smtClean="0">
                <a:cs typeface="Arial" pitchFamily="34" charset="0"/>
              </a:rPr>
              <a:t>, February 2010. Compiled by PGPF. NOTE: Numbers may not add due to rounding. </a:t>
            </a:r>
          </a:p>
          <a:p>
            <a:r>
              <a:rPr lang="en-US" sz="1100" dirty="0" smtClean="0">
                <a:cs typeface="Arial" pitchFamily="34" charset="0"/>
              </a:rPr>
              <a:t>*      Includes the exclusion from payroll taxes and income taxes.  </a:t>
            </a:r>
          </a:p>
          <a:p>
            <a:r>
              <a:rPr lang="en-US" sz="1100" dirty="0" smtClean="0">
                <a:cs typeface="Arial" pitchFamily="34" charset="0"/>
              </a:rPr>
              <a:t>**    Includes employer pension plans, employee and employer contributions to 401k plans, IRAs, and </a:t>
            </a:r>
            <a:r>
              <a:rPr lang="en-US" sz="1100" dirty="0" err="1" smtClean="0">
                <a:cs typeface="Arial" pitchFamily="34" charset="0"/>
              </a:rPr>
              <a:t>Keough</a:t>
            </a:r>
            <a:r>
              <a:rPr lang="en-US" sz="1100" dirty="0" smtClean="0">
                <a:cs typeface="Arial" pitchFamily="34" charset="0"/>
              </a:rPr>
              <a:t> plans.</a:t>
            </a:r>
          </a:p>
          <a:p>
            <a:r>
              <a:rPr lang="en-US" sz="1100" dirty="0" smtClean="0">
                <a:cs typeface="Arial" pitchFamily="34" charset="0"/>
              </a:rPr>
              <a:t>*** In addition, the biodiesel producer tax credit results in a $200 million reduction in excise tax receipts in 2010.</a:t>
            </a:r>
          </a:p>
        </p:txBody>
      </p:sp>
      <p:sp>
        <p:nvSpPr>
          <p:cNvPr id="8" name="Rectangle 7"/>
          <p:cNvSpPr/>
          <p:nvPr/>
        </p:nvSpPr>
        <p:spPr>
          <a:xfrm>
            <a:off x="223118" y="1189037"/>
            <a:ext cx="8692282" cy="5211763"/>
          </a:xfrm>
          <a:prstGeom prst="rect">
            <a:avLst/>
          </a:prstGeom>
          <a:no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a:p>
        </p:txBody>
      </p:sp>
      <p:pic>
        <p:nvPicPr>
          <p:cNvPr id="9" name="Picture 8" descr="PGPF_LogoMain_FL.jpg"/>
          <p:cNvPicPr>
            <a:picLocks noChangeAspect="1"/>
          </p:cNvPicPr>
          <p:nvPr/>
        </p:nvPicPr>
        <p:blipFill>
          <a:blip r:embed="rId3" cstate="print"/>
          <a:stretch>
            <a:fillRect/>
          </a:stretch>
        </p:blipFill>
        <p:spPr>
          <a:xfrm>
            <a:off x="337682" y="323799"/>
            <a:ext cx="1143508" cy="601847"/>
          </a:xfrm>
          <a:prstGeom prst="rect">
            <a:avLst/>
          </a:prstGeom>
        </p:spPr>
      </p:pic>
      <p:sp>
        <p:nvSpPr>
          <p:cNvPr id="11" name="Slide Number Placeholder 10"/>
          <p:cNvSpPr>
            <a:spLocks noGrp="1"/>
          </p:cNvSpPr>
          <p:nvPr>
            <p:ph type="sldNum" sz="quarter" idx="12"/>
          </p:nvPr>
        </p:nvSpPr>
        <p:spPr>
          <a:xfrm>
            <a:off x="6781800" y="6400800"/>
            <a:ext cx="2133600" cy="365125"/>
          </a:xfrm>
        </p:spPr>
        <p:txBody>
          <a:bodyPr/>
          <a:lstStyle/>
          <a:p>
            <a:r>
              <a:rPr lang="en-US" b="1" dirty="0" smtClean="0">
                <a:solidFill>
                  <a:schemeClr val="tx1"/>
                </a:solidFill>
              </a:rPr>
              <a:t>22</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699" y="5784979"/>
            <a:ext cx="8682039" cy="646317"/>
          </a:xfrm>
          <a:prstGeom prst="rect">
            <a:avLst/>
          </a:prstGeom>
          <a:noFill/>
          <a:ln>
            <a:solidFill>
              <a:schemeClr val="bg1"/>
            </a:solidFill>
          </a:ln>
        </p:spPr>
        <p:txBody>
          <a:bodyPr wrap="square" lIns="91427" tIns="45713" rIns="91427" bIns="45713" rtlCol="0">
            <a:spAutoFit/>
          </a:bodyPr>
          <a:lstStyle/>
          <a:p>
            <a:r>
              <a:rPr lang="en-US" sz="1200" dirty="0" smtClean="0">
                <a:cs typeface="Arial" pitchFamily="34" charset="0"/>
              </a:rPr>
              <a:t>SOURCE: Data from the Office of Management and Budget,</a:t>
            </a:r>
            <a:r>
              <a:rPr lang="en-US" sz="1200" i="1" dirty="0" smtClean="0">
                <a:cs typeface="Arial" pitchFamily="34" charset="0"/>
              </a:rPr>
              <a:t> A New Era of Responsibility: The 2011 Budget</a:t>
            </a:r>
            <a:r>
              <a:rPr lang="en-US" sz="1200" dirty="0" smtClean="0">
                <a:cs typeface="Arial" pitchFamily="34" charset="0"/>
              </a:rPr>
              <a:t>, </a:t>
            </a:r>
            <a:r>
              <a:rPr lang="en-US" sz="1200" i="1" dirty="0" smtClean="0">
                <a:cs typeface="Arial" pitchFamily="34" charset="0"/>
              </a:rPr>
              <a:t>Analytic Perspectives</a:t>
            </a:r>
            <a:r>
              <a:rPr lang="en-US" sz="1200" dirty="0" smtClean="0">
                <a:cs typeface="Arial" pitchFamily="34" charset="0"/>
              </a:rPr>
              <a:t>, February 2010. Compiled by PGPF. </a:t>
            </a:r>
          </a:p>
          <a:p>
            <a:r>
              <a:rPr lang="en-US" sz="1200" dirty="0" smtClean="0">
                <a:cs typeface="Arial" pitchFamily="34" charset="0"/>
              </a:rPr>
              <a:t>NOTE: Numbers may not add due to rounding. </a:t>
            </a:r>
          </a:p>
        </p:txBody>
      </p:sp>
      <p:sp>
        <p:nvSpPr>
          <p:cNvPr id="4" name="Title 1"/>
          <p:cNvSpPr txBox="1">
            <a:spLocks/>
          </p:cNvSpPr>
          <p:nvPr/>
        </p:nvSpPr>
        <p:spPr bwMode="auto">
          <a:xfrm>
            <a:off x="228360" y="274638"/>
            <a:ext cx="8682038" cy="914400"/>
          </a:xfrm>
          <a:prstGeom prst="rect">
            <a:avLst/>
          </a:prstGeom>
          <a:noFill/>
          <a:ln w="12700">
            <a:solidFill>
              <a:srgbClr val="003263"/>
            </a:solidFill>
            <a:miter lim="800000"/>
            <a:headEnd/>
            <a:tailEnd/>
          </a:ln>
        </p:spPr>
        <p:txBody>
          <a:bodyPr vert="horz" wrap="square" lIns="91427" tIns="45713" rIns="91427" bIns="45713" numCol="1" anchor="ctr" anchorCtr="0" compatLnSpc="1">
            <a:prstTxWarp prst="textNoShape">
              <a:avLst/>
            </a:prstTxWarp>
          </a:bodyPr>
          <a:lstStyle/>
          <a:p>
            <a:pPr marL="1371404" fontAlgn="base">
              <a:lnSpc>
                <a:spcPts val="2400"/>
              </a:lnSpc>
              <a:spcBef>
                <a:spcPct val="0"/>
              </a:spcBef>
              <a:spcAft>
                <a:spcPct val="0"/>
              </a:spcAft>
              <a:defRPr/>
            </a:pPr>
            <a:r>
              <a:rPr lang="en-US" dirty="0" smtClean="0">
                <a:solidFill>
                  <a:srgbClr val="003263"/>
                </a:solidFill>
                <a:latin typeface="Gill Sans"/>
                <a:ea typeface="ＭＳ Ｐゴシック" pitchFamily="25" charset="-128"/>
                <a:cs typeface="Gill Sans"/>
              </a:rPr>
              <a:t>The top 5 corporate tax expenditures, deductions, credits and other special provisions are relatively small compared to the largest tax expenditures </a:t>
            </a:r>
            <a:endParaRPr lang="en-US" dirty="0">
              <a:solidFill>
                <a:srgbClr val="003263"/>
              </a:solidFill>
              <a:latin typeface="Gill Sans"/>
              <a:ea typeface="ＭＳ Ｐゴシック" pitchFamily="25" charset="-128"/>
              <a:cs typeface="Gill Sans"/>
            </a:endParaRPr>
          </a:p>
        </p:txBody>
      </p:sp>
      <p:sp>
        <p:nvSpPr>
          <p:cNvPr id="8" name="Rectangle 7"/>
          <p:cNvSpPr/>
          <p:nvPr/>
        </p:nvSpPr>
        <p:spPr>
          <a:xfrm>
            <a:off x="223118" y="1189038"/>
            <a:ext cx="8687280" cy="5166360"/>
          </a:xfrm>
          <a:prstGeom prst="rect">
            <a:avLst/>
          </a:prstGeom>
          <a:no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a:p>
        </p:txBody>
      </p:sp>
      <p:pic>
        <p:nvPicPr>
          <p:cNvPr id="9" name="Picture 8" descr="PGPF_LogoMain_FL.jpg"/>
          <p:cNvPicPr>
            <a:picLocks noChangeAspect="1"/>
          </p:cNvPicPr>
          <p:nvPr/>
        </p:nvPicPr>
        <p:blipFill>
          <a:blip r:embed="rId3" cstate="print"/>
          <a:stretch>
            <a:fillRect/>
          </a:stretch>
        </p:blipFill>
        <p:spPr>
          <a:xfrm>
            <a:off x="290057" y="323799"/>
            <a:ext cx="1143508" cy="601847"/>
          </a:xfrm>
          <a:prstGeom prst="rect">
            <a:avLst/>
          </a:prstGeom>
        </p:spPr>
      </p:pic>
      <p:graphicFrame>
        <p:nvGraphicFramePr>
          <p:cNvPr id="10" name="Content Placeholder 6"/>
          <p:cNvGraphicFramePr>
            <a:graphicFrameLocks/>
          </p:cNvGraphicFramePr>
          <p:nvPr/>
        </p:nvGraphicFramePr>
        <p:xfrm>
          <a:off x="292100" y="1447800"/>
          <a:ext cx="8531860" cy="4267201"/>
        </p:xfrm>
        <a:graphic>
          <a:graphicData uri="http://schemas.openxmlformats.org/drawingml/2006/table">
            <a:tbl>
              <a:tblPr firstRow="1" bandRow="1">
                <a:tableStyleId>{21E4AEA4-8DFA-4A89-87EB-49C32662AFE0}</a:tableStyleId>
              </a:tblPr>
              <a:tblGrid>
                <a:gridCol w="6478526"/>
                <a:gridCol w="2053334"/>
              </a:tblGrid>
              <a:tr h="567223">
                <a:tc>
                  <a:txBody>
                    <a:bodyPr/>
                    <a:lstStyle/>
                    <a:p>
                      <a:pPr algn="ctr" fontAlgn="b"/>
                      <a:r>
                        <a:rPr lang="en-US" sz="1800" u="none" strike="noStrike" dirty="0" smtClean="0"/>
                        <a:t>Top 5 Corporate Tax Expenditures</a:t>
                      </a:r>
                      <a:endParaRPr lang="en-US" sz="1800" b="0" i="0" u="none" strike="noStrike" dirty="0">
                        <a:solidFill>
                          <a:srgbClr val="000000"/>
                        </a:solidFill>
                        <a:latin typeface="Calibri"/>
                      </a:endParaRPr>
                    </a:p>
                  </a:txBody>
                  <a:tcPr marL="0" marR="0" marT="0" marB="0" anchor="ctr">
                    <a:solidFill>
                      <a:schemeClr val="tx2"/>
                    </a:solidFill>
                  </a:tcPr>
                </a:tc>
                <a:tc>
                  <a:txBody>
                    <a:bodyPr/>
                    <a:lstStyle/>
                    <a:p>
                      <a:pPr algn="ctr" fontAlgn="b"/>
                      <a:r>
                        <a:rPr lang="en-US" sz="1800" u="none" strike="noStrike" dirty="0" smtClean="0"/>
                        <a:t>Tax Revenue Lost (FY2010)</a:t>
                      </a:r>
                      <a:endParaRPr lang="en-US" sz="1800" b="0" i="0" u="none" strike="noStrike" dirty="0">
                        <a:solidFill>
                          <a:srgbClr val="000000"/>
                        </a:solidFill>
                        <a:latin typeface="Calibri"/>
                      </a:endParaRPr>
                    </a:p>
                  </a:txBody>
                  <a:tcPr marL="0" marR="0" marT="0" marB="0" anchor="b">
                    <a:solidFill>
                      <a:schemeClr val="tx2"/>
                    </a:solidFill>
                  </a:tcPr>
                </a:tc>
              </a:tr>
              <a:tr h="614492">
                <a:tc>
                  <a:txBody>
                    <a:bodyPr/>
                    <a:lstStyle/>
                    <a:p>
                      <a:pPr marL="502920" indent="-320040" algn="l" fontAlgn="b"/>
                      <a:r>
                        <a:rPr lang="en-US" sz="1800" u="none" strike="noStrike" dirty="0" smtClean="0"/>
                        <a:t>1. </a:t>
                      </a:r>
                      <a:r>
                        <a:rPr lang="en-US" sz="1800" u="none" strike="noStrike" baseline="0" dirty="0" smtClean="0"/>
                        <a:t>  </a:t>
                      </a:r>
                      <a:r>
                        <a:rPr lang="en-US" sz="1800" u="none" strike="noStrike" dirty="0" smtClean="0"/>
                        <a:t>Deferral of income from controlled foreign corporations</a:t>
                      </a:r>
                      <a:endParaRPr lang="en-US" sz="1800" b="0" i="0" u="none" strike="noStrike" dirty="0">
                        <a:solidFill>
                          <a:srgbClr val="000000"/>
                        </a:solidFill>
                        <a:latin typeface="Calibri"/>
                      </a:endParaRPr>
                    </a:p>
                  </a:txBody>
                  <a:tcPr marL="0" marR="0" marT="0" marB="0" anchor="ctr">
                    <a:solidFill>
                      <a:schemeClr val="bg1"/>
                    </a:solidFill>
                  </a:tcPr>
                </a:tc>
                <a:tc>
                  <a:txBody>
                    <a:bodyPr/>
                    <a:lstStyle/>
                    <a:p>
                      <a:pPr algn="ctr" fontAlgn="b"/>
                      <a:r>
                        <a:rPr lang="en-US" sz="1800" u="none" strike="noStrike" dirty="0" smtClean="0"/>
                        <a:t>$31 billion</a:t>
                      </a:r>
                      <a:endParaRPr lang="en-US" sz="1800" b="0" i="0" u="none" strike="noStrike" dirty="0">
                        <a:solidFill>
                          <a:srgbClr val="000000"/>
                        </a:solidFill>
                        <a:latin typeface="Calibri"/>
                      </a:endParaRPr>
                    </a:p>
                  </a:txBody>
                  <a:tcPr marL="0" marR="0" marT="0" marB="0" anchor="ctr">
                    <a:solidFill>
                      <a:schemeClr val="bg1"/>
                    </a:solidFill>
                  </a:tcPr>
                </a:tc>
              </a:tr>
              <a:tr h="630248">
                <a:tc>
                  <a:txBody>
                    <a:bodyPr/>
                    <a:lstStyle/>
                    <a:p>
                      <a:pPr marL="502920" indent="-320040" algn="l" fontAlgn="b"/>
                      <a:r>
                        <a:rPr lang="en-US" sz="1800" u="none" strike="noStrike" dirty="0" smtClean="0"/>
                        <a:t>2.   Deduction for U.S. production activities</a:t>
                      </a:r>
                      <a:endParaRPr lang="en-US" sz="1800" b="0" i="0" u="none" strike="noStrike" dirty="0">
                        <a:solidFill>
                          <a:srgbClr val="000000"/>
                        </a:solidFill>
                        <a:latin typeface="Calibri"/>
                      </a:endParaRPr>
                    </a:p>
                  </a:txBody>
                  <a:tcPr marL="0" marR="0" marT="0" marB="0" anchor="ctr">
                    <a:solidFill>
                      <a:schemeClr val="tx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$8.8</a:t>
                      </a:r>
                      <a:r>
                        <a:rPr lang="en-US" sz="1800" u="none" strike="noStrike" baseline="0" dirty="0" smtClean="0"/>
                        <a:t> billion</a:t>
                      </a:r>
                      <a:r>
                        <a:rPr lang="en-US" sz="1800" u="none" strike="noStrike" dirty="0" smtClean="0"/>
                        <a:t> </a:t>
                      </a:r>
                      <a:endParaRPr lang="en-US" sz="1800" b="0" i="0" u="none" strike="noStrike" dirty="0">
                        <a:solidFill>
                          <a:srgbClr val="000000"/>
                        </a:solidFill>
                        <a:latin typeface="Calibri"/>
                      </a:endParaRPr>
                    </a:p>
                  </a:txBody>
                  <a:tcPr marL="0" marR="0" marT="0" marB="0" anchor="ctr">
                    <a:solidFill>
                      <a:schemeClr val="tx2">
                        <a:lumMod val="20000"/>
                        <a:lumOff val="80000"/>
                      </a:schemeClr>
                    </a:solidFill>
                  </a:tcPr>
                </a:tc>
              </a:tr>
              <a:tr h="630248">
                <a:tc>
                  <a:txBody>
                    <a:bodyPr/>
                    <a:lstStyle/>
                    <a:p>
                      <a:pPr marL="502920" indent="-320040" algn="l" fontAlgn="b"/>
                      <a:r>
                        <a:rPr lang="en-US" sz="1800" u="none" strike="noStrike" dirty="0" smtClean="0"/>
                        <a:t>3.  </a:t>
                      </a:r>
                      <a:r>
                        <a:rPr lang="en-US" sz="1800" u="none" strike="noStrike" baseline="0" dirty="0" smtClean="0"/>
                        <a:t> </a:t>
                      </a:r>
                      <a:r>
                        <a:rPr lang="en-US" sz="1800" u="none" strike="noStrike" dirty="0" smtClean="0"/>
                        <a:t>Credit for increasing</a:t>
                      </a:r>
                      <a:r>
                        <a:rPr lang="en-US" sz="1800" u="none" strike="noStrike" baseline="0" dirty="0" smtClean="0"/>
                        <a:t> research activities</a:t>
                      </a:r>
                      <a:endParaRPr lang="en-US" sz="1800" b="0" i="0" u="none" strike="noStrike" dirty="0">
                        <a:solidFill>
                          <a:srgbClr val="000000"/>
                        </a:solidFill>
                        <a:latin typeface="Calibri"/>
                      </a:endParaRPr>
                    </a:p>
                  </a:txBody>
                  <a:tcPr marL="0" marR="0" marT="0" marB="0" anchor="ctr">
                    <a:solidFill>
                      <a:schemeClr val="bg1"/>
                    </a:solidFill>
                  </a:tcPr>
                </a:tc>
                <a:tc>
                  <a:txBody>
                    <a:bodyPr/>
                    <a:lstStyle/>
                    <a:p>
                      <a:pPr algn="ctr" fontAlgn="b"/>
                      <a:r>
                        <a:rPr lang="en-US" sz="1800" u="none" strike="noStrike" dirty="0" smtClean="0"/>
                        <a:t>$5.8 billion</a:t>
                      </a:r>
                      <a:endParaRPr lang="en-US" sz="1800" b="0" i="0" u="none" strike="noStrike" dirty="0">
                        <a:solidFill>
                          <a:srgbClr val="000000"/>
                        </a:solidFill>
                        <a:latin typeface="Calibri"/>
                      </a:endParaRPr>
                    </a:p>
                  </a:txBody>
                  <a:tcPr marL="0" marR="0" marT="0" marB="0" anchor="ctr">
                    <a:solidFill>
                      <a:schemeClr val="bg1"/>
                    </a:solidFill>
                  </a:tcPr>
                </a:tc>
              </a:tr>
              <a:tr h="630248">
                <a:tc>
                  <a:txBody>
                    <a:bodyPr/>
                    <a:lstStyle/>
                    <a:p>
                      <a:pPr marL="502920" marR="0" indent="-32004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t>4.   Deferred</a:t>
                      </a:r>
                      <a:r>
                        <a:rPr lang="en-US" sz="1800" u="none" strike="noStrike" baseline="0" dirty="0" smtClean="0"/>
                        <a:t> taxes for financial firms on certain income earned overseas</a:t>
                      </a:r>
                    </a:p>
                  </a:txBody>
                  <a:tcPr marL="0" marR="0" marT="0" marB="0" anchor="ctr">
                    <a:solidFill>
                      <a:srgbClr val="C6D9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$5.5 billion</a:t>
                      </a:r>
                      <a:endParaRPr lang="en-US" sz="1800" b="0" i="0" u="none" strike="noStrike" dirty="0" smtClean="0">
                        <a:solidFill>
                          <a:srgbClr val="000000"/>
                        </a:solidFill>
                        <a:latin typeface="+mn-lt"/>
                      </a:endParaRPr>
                    </a:p>
                  </a:txBody>
                  <a:tcPr marL="0" marR="0" marT="0" marB="0" anchor="ctr">
                    <a:solidFill>
                      <a:srgbClr val="C6D9F1"/>
                    </a:solidFill>
                  </a:tcPr>
                </a:tc>
              </a:tr>
              <a:tr h="630248">
                <a:tc>
                  <a:txBody>
                    <a:bodyPr/>
                    <a:lstStyle/>
                    <a:p>
                      <a:pPr marL="525780" indent="-342900" algn="l" fontAlgn="b">
                        <a:buAutoNum type="arabicPeriod" startAt="5"/>
                      </a:pPr>
                      <a:r>
                        <a:rPr lang="en-US" sz="1800" b="0" i="0" u="none" strike="noStrike" baseline="0" dirty="0" smtClean="0">
                          <a:solidFill>
                            <a:srgbClr val="000000"/>
                          </a:solidFill>
                          <a:latin typeface="Calibri"/>
                        </a:rPr>
                        <a:t>Credit for low-income housing investments</a:t>
                      </a:r>
                      <a:endParaRPr lang="en-US" sz="1800" b="0" i="0" u="none" strike="noStrike" dirty="0">
                        <a:solidFill>
                          <a:srgbClr val="000000"/>
                        </a:solidFill>
                        <a:latin typeface="Calibri"/>
                      </a:endParaRPr>
                    </a:p>
                  </a:txBody>
                  <a:tcPr marL="0" marR="0" marT="0" marB="0" anchor="ctr">
                    <a:solidFill>
                      <a:schemeClr val="bg1"/>
                    </a:solidFill>
                  </a:tcPr>
                </a:tc>
                <a:tc>
                  <a:txBody>
                    <a:bodyPr/>
                    <a:lstStyle/>
                    <a:p>
                      <a:pPr algn="ctr" fontAlgn="b"/>
                      <a:r>
                        <a:rPr lang="en-US" sz="1800" b="0" i="0" u="none" strike="noStrike" dirty="0" smtClean="0">
                          <a:solidFill>
                            <a:srgbClr val="000000"/>
                          </a:solidFill>
                          <a:latin typeface="Calibri"/>
                        </a:rPr>
                        <a:t>$ 5.4 billion</a:t>
                      </a:r>
                      <a:endParaRPr lang="en-US" sz="1800" b="0" i="0" u="none" strike="noStrike" dirty="0">
                        <a:solidFill>
                          <a:srgbClr val="000000"/>
                        </a:solidFill>
                        <a:latin typeface="Calibri"/>
                      </a:endParaRPr>
                    </a:p>
                  </a:txBody>
                  <a:tcPr marL="0" marR="0" marT="0" marB="0" anchor="ctr">
                    <a:solidFill>
                      <a:schemeClr val="bg1"/>
                    </a:solidFill>
                  </a:tcPr>
                </a:tc>
              </a:tr>
              <a:tr h="564494">
                <a:tc>
                  <a:txBody>
                    <a:bodyPr/>
                    <a:lstStyle/>
                    <a:p>
                      <a:pPr algn="l" fontAlgn="b"/>
                      <a:r>
                        <a:rPr lang="en-US" sz="1800" u="none" strike="noStrike" dirty="0" smtClean="0"/>
                        <a:t>        </a:t>
                      </a:r>
                      <a:r>
                        <a:rPr lang="en-US" sz="1800" b="1" u="none" strike="noStrike" dirty="0" smtClean="0">
                          <a:solidFill>
                            <a:schemeClr val="accent1"/>
                          </a:solidFill>
                        </a:rPr>
                        <a:t>Total of</a:t>
                      </a:r>
                      <a:r>
                        <a:rPr lang="en-US" sz="1800" b="1" u="none" strike="noStrike" baseline="0" dirty="0" smtClean="0">
                          <a:solidFill>
                            <a:schemeClr val="accent1"/>
                          </a:solidFill>
                        </a:rPr>
                        <a:t> Top 5</a:t>
                      </a:r>
                      <a:endParaRPr lang="en-US" sz="1800" b="1" i="0" u="none" strike="noStrike" dirty="0">
                        <a:solidFill>
                          <a:schemeClr val="accent1"/>
                        </a:solidFill>
                        <a:latin typeface="Calibri"/>
                      </a:endParaRPr>
                    </a:p>
                  </a:txBody>
                  <a:tcPr marL="0" marR="0" marT="0" marB="0" anchor="ctr">
                    <a:solidFill>
                      <a:srgbClr val="C6D9F1"/>
                    </a:solidFill>
                  </a:tcPr>
                </a:tc>
                <a:tc>
                  <a:txBody>
                    <a:bodyPr/>
                    <a:lstStyle/>
                    <a:p>
                      <a:pPr algn="ctr" fontAlgn="b"/>
                      <a:r>
                        <a:rPr lang="en-US" sz="1800" b="1" u="none" strike="noStrike" dirty="0" smtClean="0">
                          <a:solidFill>
                            <a:srgbClr val="003263"/>
                          </a:solidFill>
                        </a:rPr>
                        <a:t>$56.4 billion</a:t>
                      </a:r>
                      <a:endParaRPr lang="en-US" sz="1800" b="1" i="0" u="none" strike="noStrike" dirty="0">
                        <a:solidFill>
                          <a:srgbClr val="003263"/>
                        </a:solidFill>
                        <a:latin typeface="Calibri"/>
                      </a:endParaRPr>
                    </a:p>
                  </a:txBody>
                  <a:tcPr marL="0" marR="0" marT="0" marB="0" anchor="ctr">
                    <a:solidFill>
                      <a:srgbClr val="C6D9F1"/>
                    </a:solidFill>
                  </a:tcPr>
                </a:tc>
              </a:tr>
            </a:tbl>
          </a:graphicData>
        </a:graphic>
      </p:graphicFrame>
      <p:sp>
        <p:nvSpPr>
          <p:cNvPr id="14" name="Slide Number Placeholder 13"/>
          <p:cNvSpPr>
            <a:spLocks noGrp="1"/>
          </p:cNvSpPr>
          <p:nvPr>
            <p:ph type="sldNum" sz="quarter" idx="12"/>
          </p:nvPr>
        </p:nvSpPr>
        <p:spPr>
          <a:xfrm>
            <a:off x="6815138" y="6356350"/>
            <a:ext cx="2133600" cy="365125"/>
          </a:xfrm>
        </p:spPr>
        <p:txBody>
          <a:bodyPr/>
          <a:lstStyle/>
          <a:p>
            <a:r>
              <a:rPr lang="en-US" b="1" dirty="0" smtClean="0">
                <a:solidFill>
                  <a:schemeClr val="tx1"/>
                </a:solidFill>
              </a:rPr>
              <a:t>23</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GPF_LogoMain_FL.jpg"/>
          <p:cNvPicPr>
            <a:picLocks noChangeAspect="1"/>
          </p:cNvPicPr>
          <p:nvPr/>
        </p:nvPicPr>
        <p:blipFill>
          <a:blip r:embed="rId3" cstate="print"/>
          <a:stretch>
            <a:fillRect/>
          </a:stretch>
        </p:blipFill>
        <p:spPr>
          <a:xfrm>
            <a:off x="290057" y="240407"/>
            <a:ext cx="1143508" cy="601847"/>
          </a:xfrm>
          <a:prstGeom prst="rect">
            <a:avLst/>
          </a:prstGeom>
        </p:spPr>
      </p:pic>
      <p:sp>
        <p:nvSpPr>
          <p:cNvPr id="9" name="Title 3"/>
          <p:cNvSpPr txBox="1">
            <a:spLocks/>
          </p:cNvSpPr>
          <p:nvPr/>
        </p:nvSpPr>
        <p:spPr bwMode="auto">
          <a:xfrm>
            <a:off x="260351" y="240407"/>
            <a:ext cx="8682038" cy="817563"/>
          </a:xfrm>
          <a:prstGeom prst="rect">
            <a:avLst/>
          </a:prstGeom>
          <a:noFill/>
          <a:ln w="12700">
            <a:solidFill>
              <a:srgbClr val="003263"/>
            </a:solidFill>
            <a:miter lim="800000"/>
            <a:headEnd/>
            <a:tailEnd/>
          </a:ln>
        </p:spPr>
        <p:txBody>
          <a:bodyPr vert="horz" wrap="square" lIns="91427" tIns="45713" rIns="91427" bIns="45713" numCol="1" anchor="ctr" anchorCtr="0" compatLnSpc="1">
            <a:prstTxWarp prst="textNoShape">
              <a:avLst/>
            </a:prstTxWarp>
            <a:noAutofit/>
          </a:bodyPr>
          <a:lstStyle/>
          <a:p>
            <a:pPr marL="1371404" fontAlgn="base">
              <a:lnSpc>
                <a:spcPts val="2400"/>
              </a:lnSpc>
              <a:spcBef>
                <a:spcPct val="0"/>
              </a:spcBef>
              <a:spcAft>
                <a:spcPct val="0"/>
              </a:spcAft>
              <a:defRPr/>
            </a:pPr>
            <a:r>
              <a:rPr lang="en-US" dirty="0" smtClean="0">
                <a:solidFill>
                  <a:srgbClr val="003263"/>
                </a:solidFill>
                <a:latin typeface="Gill Sans"/>
                <a:ea typeface="ＭＳ Ｐゴシック" pitchFamily="25" charset="-128"/>
                <a:cs typeface="Gill Sans"/>
              </a:rPr>
              <a:t>High-income households earn a disproportionate share of pre-tax income and pay a disproportionate share of total federal taxes</a:t>
            </a:r>
            <a:endParaRPr lang="en-US" b="1" cap="all" dirty="0">
              <a:solidFill>
                <a:srgbClr val="003263"/>
              </a:solidFill>
              <a:latin typeface="Gill Sans"/>
              <a:ea typeface="ＭＳ Ｐゴシック" pitchFamily="25" charset="-128"/>
              <a:cs typeface="Gill Sans"/>
            </a:endParaRPr>
          </a:p>
        </p:txBody>
      </p:sp>
      <p:graphicFrame>
        <p:nvGraphicFramePr>
          <p:cNvPr id="10" name="Chart 9"/>
          <p:cNvGraphicFramePr/>
          <p:nvPr/>
        </p:nvGraphicFramePr>
        <p:xfrm>
          <a:off x="260351" y="1057970"/>
          <a:ext cx="8686800" cy="5166360"/>
        </p:xfrm>
        <a:graphic>
          <a:graphicData uri="http://schemas.openxmlformats.org/drawingml/2006/chart">
            <c:chart xmlns:c="http://schemas.openxmlformats.org/drawingml/2006/chart" xmlns:r="http://schemas.openxmlformats.org/officeDocument/2006/relationships" r:id="rId4"/>
          </a:graphicData>
        </a:graphic>
      </p:graphicFrame>
      <p:sp>
        <p:nvSpPr>
          <p:cNvPr id="11" name="Right Brace 10"/>
          <p:cNvSpPr/>
          <p:nvPr/>
        </p:nvSpPr>
        <p:spPr>
          <a:xfrm>
            <a:off x="2930314" y="1413933"/>
            <a:ext cx="240453" cy="550334"/>
          </a:xfrm>
          <a:prstGeom prst="rightBrace">
            <a:avLst/>
          </a:prstGeom>
        </p:spPr>
        <p:style>
          <a:lnRef idx="2">
            <a:schemeClr val="accent1"/>
          </a:lnRef>
          <a:fillRef idx="0">
            <a:schemeClr val="accent1"/>
          </a:fillRef>
          <a:effectRef idx="1">
            <a:schemeClr val="accent1"/>
          </a:effectRef>
          <a:fontRef idx="minor">
            <a:schemeClr val="tx1"/>
          </a:fontRef>
        </p:style>
        <p:txBody>
          <a:bodyPr lIns="91427" tIns="45713" rIns="91427" bIns="45713" rtlCol="0" anchor="ctr"/>
          <a:lstStyle/>
          <a:p>
            <a:pPr algn="ctr"/>
            <a:endParaRPr lang="en-US"/>
          </a:p>
        </p:txBody>
      </p:sp>
      <p:sp>
        <p:nvSpPr>
          <p:cNvPr id="12" name="TextBox 11"/>
          <p:cNvSpPr txBox="1"/>
          <p:nvPr/>
        </p:nvSpPr>
        <p:spPr>
          <a:xfrm>
            <a:off x="3153825" y="1352984"/>
            <a:ext cx="990615" cy="655301"/>
          </a:xfrm>
          <a:prstGeom prst="rect">
            <a:avLst/>
          </a:prstGeom>
          <a:solidFill>
            <a:schemeClr val="bg1"/>
          </a:solidFill>
        </p:spPr>
        <p:txBody>
          <a:bodyPr wrap="square" lIns="91427" tIns="45713" rIns="91427" bIns="4571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t>Top 0.5% (15% )</a:t>
            </a:r>
            <a:endParaRPr lang="en-US" sz="1600" b="1" dirty="0"/>
          </a:p>
        </p:txBody>
      </p:sp>
      <p:sp>
        <p:nvSpPr>
          <p:cNvPr id="13" name="TextBox 12"/>
          <p:cNvSpPr txBox="1"/>
          <p:nvPr/>
        </p:nvSpPr>
        <p:spPr>
          <a:xfrm>
            <a:off x="260351" y="5556942"/>
            <a:ext cx="8623300" cy="646317"/>
          </a:xfrm>
          <a:prstGeom prst="rect">
            <a:avLst/>
          </a:prstGeom>
          <a:noFill/>
        </p:spPr>
        <p:txBody>
          <a:bodyPr wrap="square" lIns="91427" tIns="45713" rIns="91427" bIns="45713" rtlCol="0">
            <a:spAutoFit/>
          </a:bodyPr>
          <a:lstStyle/>
          <a:p>
            <a:r>
              <a:rPr lang="en-US" sz="1200" dirty="0" smtClean="0">
                <a:cs typeface="Arial" pitchFamily="34" charset="0"/>
              </a:rPr>
              <a:t>SOURCE: Congressional Budget Office, </a:t>
            </a:r>
            <a:r>
              <a:rPr lang="en-US" sz="1200" i="1" dirty="0" smtClean="0">
                <a:cs typeface="Arial" pitchFamily="34" charset="0"/>
              </a:rPr>
              <a:t>Historical Effective Tax Rates: 1979- 2005: Additional Data on Sources of Income and High-Income Households </a:t>
            </a:r>
            <a:r>
              <a:rPr lang="en-US" sz="1200" dirty="0" smtClean="0">
                <a:cs typeface="Arial" pitchFamily="34" charset="0"/>
              </a:rPr>
              <a:t>December 2008. Compiled by PGPF.</a:t>
            </a:r>
          </a:p>
          <a:p>
            <a:r>
              <a:rPr lang="en-US" sz="1200" dirty="0" smtClean="0">
                <a:cs typeface="Arial" pitchFamily="34" charset="0"/>
              </a:rPr>
              <a:t>NOTE: Data for 2005 in 2005 dollars.</a:t>
            </a:r>
          </a:p>
        </p:txBody>
      </p:sp>
      <p:sp>
        <p:nvSpPr>
          <p:cNvPr id="14" name="Slide Number Placeholder 9"/>
          <p:cNvSpPr>
            <a:spLocks noGrp="1"/>
          </p:cNvSpPr>
          <p:nvPr>
            <p:ph type="sldNum" sz="quarter" idx="12"/>
          </p:nvPr>
        </p:nvSpPr>
        <p:spPr>
          <a:xfrm>
            <a:off x="6781800" y="6324600"/>
            <a:ext cx="2133600" cy="365125"/>
          </a:xfrm>
        </p:spPr>
        <p:txBody>
          <a:bodyPr/>
          <a:lstStyle/>
          <a:p>
            <a:r>
              <a:rPr lang="en-US" sz="1300" b="1" dirty="0" smtClean="0">
                <a:solidFill>
                  <a:schemeClr val="tx1"/>
                </a:solidFill>
              </a:rPr>
              <a:t>24</a:t>
            </a:r>
            <a:endParaRPr lang="en-US" sz="1300"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53496"/>
            <a:ext cx="8682038" cy="914400"/>
          </a:xfrm>
          <a:ln>
            <a:solidFill>
              <a:schemeClr val="tx2">
                <a:lumMod val="60000"/>
                <a:lumOff val="40000"/>
              </a:schemeClr>
            </a:solidFill>
          </a:ln>
        </p:spPr>
        <p:txBody>
          <a:bodyPr/>
          <a:lstStyle/>
          <a:p>
            <a:pPr marL="1371600" algn="l">
              <a:lnSpc>
                <a:spcPts val="2400"/>
              </a:lnSpc>
            </a:pPr>
            <a:r>
              <a:rPr lang="en-US" sz="2000" dirty="0" smtClean="0"/>
              <a:t>Effective median individual income tax rates are negative or zero for households with incomes below $34,800</a:t>
            </a:r>
            <a:endParaRPr lang="en-US" sz="2000" dirty="0"/>
          </a:p>
        </p:txBody>
      </p:sp>
      <p:graphicFrame>
        <p:nvGraphicFramePr>
          <p:cNvPr id="4" name="Chart Placeholder 3"/>
          <p:cNvGraphicFramePr>
            <a:graphicFrameLocks noGrp="1"/>
          </p:cNvGraphicFramePr>
          <p:nvPr>
            <p:ph type="chart" sz="quarter" idx="4294967295"/>
          </p:nvPr>
        </p:nvGraphicFramePr>
        <p:xfrm>
          <a:off x="266700" y="1167896"/>
          <a:ext cx="8682038" cy="516636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109134" y="3408695"/>
            <a:ext cx="7577666"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GPF_LogoMain_FL.jpg"/>
          <p:cNvPicPr>
            <a:picLocks noChangeAspect="1"/>
          </p:cNvPicPr>
          <p:nvPr/>
        </p:nvPicPr>
        <p:blipFill>
          <a:blip r:embed="rId4" cstate="print"/>
          <a:stretch>
            <a:fillRect/>
          </a:stretch>
        </p:blipFill>
        <p:spPr>
          <a:xfrm>
            <a:off x="290056" y="323798"/>
            <a:ext cx="1143508" cy="601847"/>
          </a:xfrm>
          <a:prstGeom prst="rect">
            <a:avLst/>
          </a:prstGeom>
        </p:spPr>
      </p:pic>
      <p:sp>
        <p:nvSpPr>
          <p:cNvPr id="10" name="Slide Number Placeholder 9"/>
          <p:cNvSpPr>
            <a:spLocks noGrp="1"/>
          </p:cNvSpPr>
          <p:nvPr>
            <p:ph type="sldNum" sz="quarter" idx="4294967295"/>
          </p:nvPr>
        </p:nvSpPr>
        <p:spPr>
          <a:xfrm>
            <a:off x="6815138" y="6356350"/>
            <a:ext cx="2133600" cy="365125"/>
          </a:xfrm>
          <a:prstGeom prst="rect">
            <a:avLst/>
          </a:prstGeom>
        </p:spPr>
        <p:txBody>
          <a:bodyPr/>
          <a:lstStyle/>
          <a:p>
            <a:pPr algn="r"/>
            <a:r>
              <a:rPr lang="en-US" b="1" dirty="0" smtClean="0">
                <a:solidFill>
                  <a:schemeClr val="tx1"/>
                </a:solidFill>
              </a:rPr>
              <a:t>25</a:t>
            </a:r>
            <a:endParaRPr lang="en-US" sz="1200" b="1" dirty="0">
              <a:solidFill>
                <a:schemeClr val="tx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a:ln>
            <a:solidFill>
              <a:schemeClr val="accent1">
                <a:lumMod val="50000"/>
              </a:schemeClr>
            </a:solidFill>
          </a:ln>
        </p:spPr>
        <p:txBody>
          <a:bodyPr/>
          <a:lstStyle/>
          <a:p>
            <a:pPr marL="1377950" algn="l">
              <a:lnSpc>
                <a:spcPts val="2400"/>
              </a:lnSpc>
            </a:pPr>
            <a:r>
              <a:rPr lang="en-US" sz="2000" dirty="0" smtClean="0">
                <a:ea typeface="ＭＳ Ｐゴシック"/>
              </a:rPr>
              <a:t>U.S. household debt has reached historically high levels as a percent of disposable income </a:t>
            </a:r>
            <a:endParaRPr lang="en-US" sz="2000" dirty="0"/>
          </a:p>
        </p:txBody>
      </p:sp>
      <p:graphicFrame>
        <p:nvGraphicFramePr>
          <p:cNvPr id="4" name="Content Placeholder 3"/>
          <p:cNvGraphicFramePr>
            <a:graphicFrameLocks noGrp="1"/>
          </p:cNvGraphicFramePr>
          <p:nvPr>
            <p:ph idx="1"/>
          </p:nvPr>
        </p:nvGraphicFramePr>
        <p:xfrm>
          <a:off x="228600" y="1143000"/>
          <a:ext cx="8610600" cy="5212397"/>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Arrow Connector 12"/>
          <p:cNvCxnSpPr/>
          <p:nvPr/>
        </p:nvCxnSpPr>
        <p:spPr>
          <a:xfrm rot="5400000">
            <a:off x="1498706" y="3937899"/>
            <a:ext cx="521174" cy="189814"/>
          </a:xfrm>
          <a:prstGeom prst="straightConnector1">
            <a:avLst/>
          </a:prstGeom>
          <a:ln w="127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7797800" y="1609725"/>
            <a:ext cx="431800" cy="371478"/>
          </a:xfrm>
          <a:prstGeom prst="straightConnector1">
            <a:avLst/>
          </a:prstGeom>
          <a:ln w="127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8" name="Picture 7" descr="PGPF_LogoMain_FL.jpg"/>
          <p:cNvPicPr>
            <a:picLocks noChangeAspect="1"/>
          </p:cNvPicPr>
          <p:nvPr/>
        </p:nvPicPr>
        <p:blipFill>
          <a:blip r:embed="rId4" cstate="print"/>
          <a:stretch>
            <a:fillRect/>
          </a:stretch>
        </p:blipFill>
        <p:spPr>
          <a:xfrm>
            <a:off x="319635" y="353317"/>
            <a:ext cx="1143508" cy="601847"/>
          </a:xfrm>
          <a:prstGeom prst="rect">
            <a:avLst/>
          </a:prstGeom>
        </p:spPr>
      </p:pic>
      <p:sp>
        <p:nvSpPr>
          <p:cNvPr id="10" name="Slide Number Placeholder 9"/>
          <p:cNvSpPr>
            <a:spLocks noGrp="1"/>
          </p:cNvSpPr>
          <p:nvPr>
            <p:ph type="sldNum" sz="quarter" idx="12"/>
          </p:nvPr>
        </p:nvSpPr>
        <p:spPr>
          <a:xfrm>
            <a:off x="6781800" y="6400800"/>
            <a:ext cx="2133600" cy="365125"/>
          </a:xfrm>
        </p:spPr>
        <p:txBody>
          <a:bodyPr/>
          <a:lstStyle/>
          <a:p>
            <a:r>
              <a:rPr lang="en-US" b="1" dirty="0" smtClean="0">
                <a:solidFill>
                  <a:schemeClr val="tx1"/>
                </a:solidFill>
              </a:rPr>
              <a:t>26</a:t>
            </a:r>
            <a:endParaRPr lang="en-US"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60" y="275590"/>
            <a:ext cx="8686800" cy="914400"/>
          </a:xfrm>
          <a:ln>
            <a:solidFill>
              <a:srgbClr val="0B243E"/>
            </a:solidFill>
          </a:ln>
        </p:spPr>
        <p:txBody>
          <a:bodyPr>
            <a:noAutofit/>
          </a:bodyPr>
          <a:lstStyle/>
          <a:p>
            <a:pPr marL="1376363" algn="l">
              <a:lnSpc>
                <a:spcPts val="2400"/>
              </a:lnSpc>
            </a:pPr>
            <a:r>
              <a:rPr lang="en-US" sz="2000" dirty="0" smtClean="0"/>
              <a:t>Current U.S. personal savings as a percent of disposable income has fallen to historically low levels</a:t>
            </a:r>
            <a:endParaRPr lang="en-US" sz="2000" dirty="0"/>
          </a:p>
        </p:txBody>
      </p:sp>
      <p:graphicFrame>
        <p:nvGraphicFramePr>
          <p:cNvPr id="4" name="Content Placeholder 3"/>
          <p:cNvGraphicFramePr>
            <a:graphicFrameLocks noGrp="1"/>
          </p:cNvGraphicFramePr>
          <p:nvPr>
            <p:ph idx="1"/>
          </p:nvPr>
        </p:nvGraphicFramePr>
        <p:xfrm>
          <a:off x="277760" y="1189990"/>
          <a:ext cx="8686800" cy="5166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598" y="6079351"/>
            <a:ext cx="8646605" cy="276999"/>
          </a:xfrm>
          <a:prstGeom prst="rect">
            <a:avLst/>
          </a:prstGeom>
          <a:noFill/>
        </p:spPr>
        <p:txBody>
          <a:bodyPr wrap="square" rtlCol="0">
            <a:spAutoFit/>
          </a:bodyPr>
          <a:lstStyle/>
          <a:p>
            <a:r>
              <a:rPr lang="en-US" sz="1200" dirty="0" smtClean="0"/>
              <a:t>SOURCE:  Data from Bureau of Economic Analysis, </a:t>
            </a:r>
            <a:r>
              <a:rPr lang="en-US" sz="1200" i="1" dirty="0" smtClean="0"/>
              <a:t>Personal Income and Its Disposition: </a:t>
            </a:r>
            <a:r>
              <a:rPr lang="en-US" sz="1200" dirty="0" smtClean="0"/>
              <a:t>February 2010. Compiled by PGPF.</a:t>
            </a:r>
            <a:endParaRPr lang="en-US" sz="1200" dirty="0"/>
          </a:p>
        </p:txBody>
      </p:sp>
      <p:pic>
        <p:nvPicPr>
          <p:cNvPr id="8" name="Picture 7" descr="PGPF_LogoMain_FL.jpg"/>
          <p:cNvPicPr>
            <a:picLocks noChangeAspect="1"/>
          </p:cNvPicPr>
          <p:nvPr/>
        </p:nvPicPr>
        <p:blipFill>
          <a:blip r:embed="rId4" cstate="print"/>
          <a:stretch>
            <a:fillRect/>
          </a:stretch>
        </p:blipFill>
        <p:spPr>
          <a:xfrm>
            <a:off x="317088" y="339247"/>
            <a:ext cx="1143508" cy="601847"/>
          </a:xfrm>
          <a:prstGeom prst="rect">
            <a:avLst/>
          </a:prstGeom>
        </p:spPr>
      </p:pic>
      <p:sp>
        <p:nvSpPr>
          <p:cNvPr id="10" name="Slide Number Placeholder 9"/>
          <p:cNvSpPr>
            <a:spLocks noGrp="1"/>
          </p:cNvSpPr>
          <p:nvPr>
            <p:ph type="sldNum" sz="quarter" idx="12"/>
          </p:nvPr>
        </p:nvSpPr>
        <p:spPr>
          <a:xfrm>
            <a:off x="6858000" y="6400800"/>
            <a:ext cx="2133600" cy="365125"/>
          </a:xfrm>
        </p:spPr>
        <p:txBody>
          <a:bodyPr/>
          <a:lstStyle/>
          <a:p>
            <a:r>
              <a:rPr lang="en-US" b="1" dirty="0" smtClean="0">
                <a:solidFill>
                  <a:schemeClr val="tx1"/>
                </a:solidFill>
              </a:rPr>
              <a:t>27</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686800" cy="914400"/>
          </a:xfrm>
          <a:ln>
            <a:solidFill>
              <a:srgbClr val="002060"/>
            </a:solidFill>
          </a:ln>
        </p:spPr>
        <p:txBody>
          <a:bodyPr>
            <a:noAutofit/>
          </a:bodyPr>
          <a:lstStyle/>
          <a:p>
            <a:pPr marL="1371404" algn="l">
              <a:lnSpc>
                <a:spcPts val="2200"/>
              </a:lnSpc>
            </a:pPr>
            <a:r>
              <a:rPr lang="en-US" sz="3200" b="1" dirty="0" smtClean="0"/>
              <a:t/>
            </a:r>
            <a:br>
              <a:rPr lang="en-US" sz="3200" b="1" dirty="0" smtClean="0"/>
            </a:br>
            <a:r>
              <a:rPr lang="en-US" sz="2400" b="1" dirty="0" smtClean="0"/>
              <a:t>                        </a:t>
            </a:r>
            <a:r>
              <a:rPr lang="en-US" sz="2800" b="1" dirty="0" smtClean="0"/>
              <a:t>Duties of Loyalty</a:t>
            </a:r>
            <a:r>
              <a:rPr lang="en-US" sz="3200" b="1" dirty="0" smtClean="0"/>
              <a:t/>
            </a:r>
            <a:br>
              <a:rPr lang="en-US" sz="3200" b="1" dirty="0" smtClean="0"/>
            </a:br>
            <a:endParaRPr lang="en-US" sz="3200" b="1" dirty="0"/>
          </a:p>
        </p:txBody>
      </p:sp>
      <p:pic>
        <p:nvPicPr>
          <p:cNvPr id="7" name="Picture 6"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9" name="TextBox 8"/>
          <p:cNvSpPr txBox="1"/>
          <p:nvPr/>
        </p:nvSpPr>
        <p:spPr>
          <a:xfrm>
            <a:off x="914400" y="1447800"/>
            <a:ext cx="7391400" cy="4154984"/>
          </a:xfrm>
          <a:prstGeom prst="rect">
            <a:avLst/>
          </a:prstGeom>
          <a:noFill/>
        </p:spPr>
        <p:txBody>
          <a:bodyPr wrap="square" rtlCol="0">
            <a:spAutoFit/>
          </a:bodyPr>
          <a:lstStyle/>
          <a:p>
            <a:pPr algn="ctr"/>
            <a:r>
              <a:rPr lang="en-US" sz="2400" i="1" dirty="0" smtClean="0"/>
              <a:t>“Companies and the directors that oversee them, especially ones that relate to global entities, do not have duties of loyalty to countries. They have a duty of loyalty to their shareholders but should also consider the interests of key stakeholders. However, if companies, management and directors fail to pay attention to the key sustainability challenges that we face as a nation, we will all pay a high price over time.”</a:t>
            </a:r>
          </a:p>
          <a:p>
            <a:pPr algn="ctr"/>
            <a:endParaRPr lang="en-US" sz="2400" i="1" dirty="0" smtClean="0"/>
          </a:p>
          <a:p>
            <a:pPr algn="ctr"/>
            <a:r>
              <a:rPr lang="en-US" sz="2400" i="1" dirty="0" smtClean="0"/>
              <a:t>	- Hon. David M. Walker, Former Comptroller General of the United States (1998-2008)</a:t>
            </a:r>
          </a:p>
        </p:txBody>
      </p:sp>
      <p:sp>
        <p:nvSpPr>
          <p:cNvPr id="5" name="Slide Number Placeholder 10"/>
          <p:cNvSpPr>
            <a:spLocks noGrp="1"/>
          </p:cNvSpPr>
          <p:nvPr>
            <p:ph type="sldNum" sz="quarter" idx="4294967295"/>
          </p:nvPr>
        </p:nvSpPr>
        <p:spPr>
          <a:xfrm>
            <a:off x="6553200" y="6313547"/>
            <a:ext cx="2133600" cy="365125"/>
          </a:xfrm>
          <a:prstGeom prst="rect">
            <a:avLst/>
          </a:prstGeom>
        </p:spPr>
        <p:txBody>
          <a:bodyPr/>
          <a:lstStyle/>
          <a:p>
            <a:r>
              <a:rPr lang="en-US" b="1" dirty="0" smtClean="0">
                <a:solidFill>
                  <a:schemeClr val="tx1"/>
                </a:solidFill>
              </a:rPr>
              <a:t>1</a:t>
            </a:r>
            <a:endParaRPr lang="en-US" b="1" dirty="0">
              <a:solidFill>
                <a:schemeClr val="tx1"/>
              </a:solidFill>
            </a:endParaRPr>
          </a:p>
        </p:txBody>
      </p:sp>
      <p:sp>
        <p:nvSpPr>
          <p:cNvPr id="8" name="Rectangle 7"/>
          <p:cNvSpPr/>
          <p:nvPr/>
        </p:nvSpPr>
        <p:spPr>
          <a:xfrm>
            <a:off x="228600" y="1143000"/>
            <a:ext cx="8686800" cy="5170547"/>
          </a:xfrm>
          <a:prstGeom prst="rect">
            <a:avLst/>
          </a:prstGeom>
          <a:no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1143000"/>
          <a:ext cx="8534400" cy="521239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304800" y="274638"/>
            <a:ext cx="8534400" cy="868362"/>
          </a:xfrm>
          <a:ln>
            <a:solidFill>
              <a:schemeClr val="tx2">
                <a:lumMod val="60000"/>
                <a:lumOff val="40000"/>
              </a:schemeClr>
            </a:solidFill>
          </a:ln>
        </p:spPr>
        <p:txBody>
          <a:bodyPr/>
          <a:lstStyle/>
          <a:p>
            <a:pPr marL="1376363" algn="l">
              <a:lnSpc>
                <a:spcPts val="2200"/>
              </a:lnSpc>
            </a:pPr>
            <a:r>
              <a:rPr lang="en-US" sz="2000" dirty="0" smtClean="0"/>
              <a:t>The net national savings rate is at its lowest level since the Great Depression</a:t>
            </a:r>
            <a:endParaRPr lang="en-US" sz="2000" dirty="0"/>
          </a:p>
        </p:txBody>
      </p:sp>
      <p:sp>
        <p:nvSpPr>
          <p:cNvPr id="6" name="TextBox 5"/>
          <p:cNvSpPr txBox="1"/>
          <p:nvPr/>
        </p:nvSpPr>
        <p:spPr>
          <a:xfrm>
            <a:off x="296197" y="5823912"/>
            <a:ext cx="8444681" cy="461665"/>
          </a:xfrm>
          <a:prstGeom prst="rect">
            <a:avLst/>
          </a:prstGeom>
          <a:noFill/>
        </p:spPr>
        <p:txBody>
          <a:bodyPr wrap="square" rtlCol="0">
            <a:spAutoFit/>
          </a:bodyPr>
          <a:lstStyle/>
          <a:p>
            <a:r>
              <a:rPr lang="en-US" sz="1200" dirty="0" smtClean="0"/>
              <a:t>SOURCE: Data from the Bureau of Economic Analysis, National Income and Product Accounts. Compiled by PGPF. </a:t>
            </a:r>
          </a:p>
          <a:p>
            <a:r>
              <a:rPr lang="en-US" sz="1200" dirty="0" smtClean="0"/>
              <a:t>NOTE: The net national savings rate comprises both public and private savings net of consumption-related expenditures. </a:t>
            </a:r>
            <a:endParaRPr lang="en-US" sz="1200" dirty="0"/>
          </a:p>
        </p:txBody>
      </p:sp>
      <p:pic>
        <p:nvPicPr>
          <p:cNvPr id="10" name="Picture 9" descr="PGPF_LogoMain_FL.jpg"/>
          <p:cNvPicPr>
            <a:picLocks noChangeAspect="1"/>
          </p:cNvPicPr>
          <p:nvPr/>
        </p:nvPicPr>
        <p:blipFill>
          <a:blip r:embed="rId4" cstate="print"/>
          <a:stretch>
            <a:fillRect/>
          </a:stretch>
        </p:blipFill>
        <p:spPr>
          <a:xfrm>
            <a:off x="321723" y="406400"/>
            <a:ext cx="1143508" cy="601847"/>
          </a:xfrm>
          <a:prstGeom prst="rect">
            <a:avLst/>
          </a:prstGeom>
        </p:spPr>
      </p:pic>
      <p:sp>
        <p:nvSpPr>
          <p:cNvPr id="12" name="Slide Number Placeholder 11"/>
          <p:cNvSpPr>
            <a:spLocks noGrp="1"/>
          </p:cNvSpPr>
          <p:nvPr>
            <p:ph type="sldNum" sz="quarter" idx="12"/>
          </p:nvPr>
        </p:nvSpPr>
        <p:spPr>
          <a:xfrm>
            <a:off x="6705600" y="6400800"/>
            <a:ext cx="2133600" cy="365125"/>
          </a:xfrm>
        </p:spPr>
        <p:txBody>
          <a:bodyPr/>
          <a:lstStyle/>
          <a:p>
            <a:r>
              <a:rPr lang="en-US" b="1" dirty="0" smtClean="0">
                <a:solidFill>
                  <a:schemeClr val="tx1"/>
                </a:solidFill>
              </a:rPr>
              <a:t>28</a:t>
            </a:r>
            <a:endParaRPr lang="en-US"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944562"/>
          </a:xfrm>
          <a:ln>
            <a:solidFill>
              <a:schemeClr val="tx2">
                <a:lumMod val="60000"/>
                <a:lumOff val="40000"/>
              </a:schemeClr>
            </a:solidFill>
          </a:ln>
        </p:spPr>
        <p:txBody>
          <a:bodyPr>
            <a:normAutofit fontScale="90000"/>
          </a:bodyPr>
          <a:lstStyle/>
          <a:p>
            <a:pPr marL="1828800" algn="l"/>
            <a:r>
              <a:rPr lang="en-US" sz="2000" dirty="0" smtClean="0"/>
              <a:t>State and local governments face short and long term fiscal challenges as their negative operating balances continue to grow</a:t>
            </a:r>
            <a:endParaRPr lang="en-US" sz="2000" dirty="0"/>
          </a:p>
        </p:txBody>
      </p:sp>
      <p:graphicFrame>
        <p:nvGraphicFramePr>
          <p:cNvPr id="8" name="Content Placeholder 7"/>
          <p:cNvGraphicFramePr>
            <a:graphicFrameLocks noGrp="1"/>
          </p:cNvGraphicFramePr>
          <p:nvPr>
            <p:ph idx="1"/>
          </p:nvPr>
        </p:nvGraphicFramePr>
        <p:xfrm>
          <a:off x="304800" y="1219200"/>
          <a:ext cx="8534400" cy="51371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705600" y="6400800"/>
            <a:ext cx="2133600" cy="365125"/>
          </a:xfrm>
        </p:spPr>
        <p:txBody>
          <a:bodyPr/>
          <a:lstStyle/>
          <a:p>
            <a:r>
              <a:rPr lang="en-US" b="1" dirty="0" smtClean="0">
                <a:solidFill>
                  <a:schemeClr val="tx1"/>
                </a:solidFill>
              </a:rPr>
              <a:t>29</a:t>
            </a:r>
            <a:endParaRPr lang="en-US" b="1" dirty="0">
              <a:solidFill>
                <a:schemeClr val="tx1"/>
              </a:solidFill>
            </a:endParaRPr>
          </a:p>
        </p:txBody>
      </p:sp>
      <p:pic>
        <p:nvPicPr>
          <p:cNvPr id="5" name="Picture 4" descr="PGPF_LogoMain_FL.jpg"/>
          <p:cNvPicPr>
            <a:picLocks noChangeAspect="1"/>
          </p:cNvPicPr>
          <p:nvPr/>
        </p:nvPicPr>
        <p:blipFill>
          <a:blip r:embed="rId4" cstate="print"/>
          <a:stretch>
            <a:fillRect/>
          </a:stretch>
        </p:blipFill>
        <p:spPr>
          <a:xfrm>
            <a:off x="457200" y="381000"/>
            <a:ext cx="1143508" cy="601847"/>
          </a:xfrm>
          <a:prstGeom prst="rect">
            <a:avLst/>
          </a:prstGeom>
        </p:spPr>
      </p:pic>
      <p:sp>
        <p:nvSpPr>
          <p:cNvPr id="7" name="TextBox 1"/>
          <p:cNvSpPr txBox="1"/>
          <p:nvPr/>
        </p:nvSpPr>
        <p:spPr>
          <a:xfrm>
            <a:off x="228599" y="5902677"/>
            <a:ext cx="8686801" cy="4469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SOURCE</a:t>
            </a:r>
            <a:r>
              <a:rPr lang="en-US" sz="1100" dirty="0" smtClean="0"/>
              <a:t>: Data from the General Accountability Office </a:t>
            </a:r>
            <a:r>
              <a:rPr lang="en-US" sz="1100" i="1" dirty="0" smtClean="0"/>
              <a:t>State and Local Government’s Fiscal Outlook</a:t>
            </a:r>
            <a:r>
              <a:rPr lang="en-US" sz="1100" dirty="0" smtClean="0"/>
              <a:t> March 2010 Update, alternative simulation. Compiled by PGPF.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5" name="Title 1"/>
          <p:cNvSpPr txBox="1">
            <a:spLocks/>
          </p:cNvSpPr>
          <p:nvPr/>
        </p:nvSpPr>
        <p:spPr>
          <a:xfrm>
            <a:off x="228601" y="275590"/>
            <a:ext cx="8686800" cy="914400"/>
          </a:xfrm>
          <a:prstGeom prst="rect">
            <a:avLst/>
          </a:prstGeom>
          <a:ln>
            <a:solidFill>
              <a:srgbClr val="1A508B"/>
            </a:solidFill>
          </a:ln>
        </p:spPr>
        <p:txBody>
          <a:bodyPr vert="horz" lIns="91427" tIns="45713" rIns="91427" bIns="45713" rtlCol="0" anchor="ctr">
            <a:noAutofit/>
          </a:bodyPr>
          <a:lstStyle/>
          <a:p>
            <a:pPr marL="1188720">
              <a:defRPr sz="2400" b="1" i="0" u="none" strike="noStrike" kern="1200" baseline="0">
                <a:solidFill>
                  <a:prstClr val="black"/>
                </a:solidFill>
                <a:latin typeface="+mn-lt"/>
                <a:ea typeface="+mn-ea"/>
                <a:cs typeface="+mn-cs"/>
              </a:defRPr>
            </a:pPr>
            <a:r>
              <a:rPr lang="en-US" sz="2000" dirty="0" smtClean="0"/>
              <a:t>Future state &amp; local expenditures on health care are the primary source of their poor fiscal outlook.</a:t>
            </a:r>
          </a:p>
        </p:txBody>
      </p:sp>
      <p:graphicFrame>
        <p:nvGraphicFramePr>
          <p:cNvPr id="6" name="Chart 5"/>
          <p:cNvGraphicFramePr/>
          <p:nvPr/>
        </p:nvGraphicFramePr>
        <p:xfrm>
          <a:off x="228601" y="1189990"/>
          <a:ext cx="8686800" cy="513461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3"/>
          <p:cNvSpPr>
            <a:spLocks noGrp="1"/>
          </p:cNvSpPr>
          <p:nvPr>
            <p:ph type="sldNum" sz="quarter" idx="12"/>
          </p:nvPr>
        </p:nvSpPr>
        <p:spPr>
          <a:xfrm>
            <a:off x="6705600" y="6400800"/>
            <a:ext cx="2133600" cy="365125"/>
          </a:xfrm>
        </p:spPr>
        <p:txBody>
          <a:bodyPr/>
          <a:lstStyle/>
          <a:p>
            <a:r>
              <a:rPr lang="en-US" b="1" dirty="0" smtClean="0">
                <a:solidFill>
                  <a:schemeClr val="tx1"/>
                </a:solidFill>
              </a:rPr>
              <a:t>30</a:t>
            </a:r>
            <a:endParaRPr lang="en-US"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7" name="Title 1"/>
          <p:cNvSpPr txBox="1">
            <a:spLocks/>
          </p:cNvSpPr>
          <p:nvPr/>
        </p:nvSpPr>
        <p:spPr>
          <a:xfrm>
            <a:off x="228601" y="275590"/>
            <a:ext cx="8686800" cy="914400"/>
          </a:xfrm>
          <a:prstGeom prst="rect">
            <a:avLst/>
          </a:prstGeom>
          <a:ln>
            <a:solidFill>
              <a:srgbClr val="1A508B"/>
            </a:solidFill>
          </a:ln>
        </p:spPr>
        <p:txBody>
          <a:bodyPr vert="horz" lIns="91427" tIns="45713" rIns="91427" bIns="45713" rtlCol="0" anchor="ctr">
            <a:noAutofit/>
          </a:bodyPr>
          <a:lstStyle/>
          <a:p>
            <a:pPr marL="1371600">
              <a:defRPr sz="2400" b="1" i="0" u="none" strike="noStrike" kern="1200" baseline="0">
                <a:solidFill>
                  <a:prstClr val="black"/>
                </a:solidFill>
                <a:latin typeface="+mn-lt"/>
                <a:ea typeface="+mn-ea"/>
                <a:cs typeface="+mn-cs"/>
              </a:defRPr>
            </a:pPr>
            <a:r>
              <a:rPr lang="en-US" sz="2000" dirty="0" smtClean="0"/>
              <a:t>Unfunded Federal and State Employee Retirement Liabilities </a:t>
            </a:r>
          </a:p>
          <a:p>
            <a:pPr marL="1371600">
              <a:defRPr sz="2400" b="1" i="0" u="none" strike="noStrike" kern="1200" baseline="0">
                <a:solidFill>
                  <a:prstClr val="black"/>
                </a:solidFill>
                <a:latin typeface="+mn-lt"/>
                <a:ea typeface="+mn-ea"/>
                <a:cs typeface="+mn-cs"/>
              </a:defRPr>
            </a:pPr>
            <a:r>
              <a:rPr lang="en-US" sz="2000" dirty="0" smtClean="0"/>
              <a:t>in Fiscal Year 2008</a:t>
            </a:r>
          </a:p>
        </p:txBody>
      </p:sp>
      <p:sp>
        <p:nvSpPr>
          <p:cNvPr id="10" name="Title 1"/>
          <p:cNvSpPr txBox="1">
            <a:spLocks/>
          </p:cNvSpPr>
          <p:nvPr/>
        </p:nvSpPr>
        <p:spPr>
          <a:xfrm>
            <a:off x="152400" y="-1143000"/>
            <a:ext cx="8229600" cy="1143000"/>
          </a:xfrm>
          <a:prstGeom prst="rect">
            <a:avLst/>
          </a:prstGeom>
          <a:ln>
            <a:noFill/>
          </a:ln>
        </p:spPr>
        <p:txBody>
          <a:bodyPr vert="horz" lIns="91427" tIns="45713" rIns="91427" bIns="45713" rtlCol="0" anchor="ctr">
            <a:normAutofit/>
          </a:bodyPr>
          <a:lstStyle/>
          <a:p>
            <a:pPr algn="ctr" defTabSz="914269">
              <a:spcBef>
                <a:spcPct val="0"/>
              </a:spcBef>
              <a:defRPr/>
            </a:pPr>
            <a:endParaRPr lang="en-US" sz="2400" cap="all" dirty="0">
              <a:latin typeface="Arial"/>
              <a:ea typeface="+mj-ea"/>
              <a:cs typeface="+mj-cs"/>
            </a:endParaRPr>
          </a:p>
        </p:txBody>
      </p:sp>
      <p:graphicFrame>
        <p:nvGraphicFramePr>
          <p:cNvPr id="13" name="Chart 12"/>
          <p:cNvGraphicFramePr/>
          <p:nvPr/>
        </p:nvGraphicFramePr>
        <p:xfrm>
          <a:off x="228601" y="1189608"/>
          <a:ext cx="8684580" cy="524195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228601" y="5723678"/>
            <a:ext cx="8511133" cy="707886"/>
          </a:xfrm>
          <a:prstGeom prst="rect">
            <a:avLst/>
          </a:prstGeom>
          <a:noFill/>
        </p:spPr>
        <p:txBody>
          <a:bodyPr wrap="square" rtlCol="0">
            <a:spAutoFit/>
          </a:bodyPr>
          <a:lstStyle/>
          <a:p>
            <a:r>
              <a:rPr lang="en-US" sz="1000" dirty="0" smtClean="0"/>
              <a:t>SOURCE: Pew Center on the States, </a:t>
            </a:r>
            <a:r>
              <a:rPr lang="en-US" sz="1000" i="1" dirty="0" smtClean="0"/>
              <a:t>The Trillion Dollar Gap </a:t>
            </a:r>
            <a:r>
              <a:rPr lang="en-US" sz="1000" dirty="0" smtClean="0"/>
              <a:t>February 2010; U.S. Treasury Department </a:t>
            </a:r>
            <a:r>
              <a:rPr lang="en-US" sz="1000" i="1" dirty="0" smtClean="0"/>
              <a:t>Financial Report of the U.S. Government</a:t>
            </a:r>
            <a:r>
              <a:rPr lang="en-US" sz="1000" dirty="0" smtClean="0"/>
              <a:t> 2008.</a:t>
            </a:r>
          </a:p>
          <a:p>
            <a:r>
              <a:rPr lang="en-US" sz="1000" dirty="0" smtClean="0"/>
              <a:t>NOTE: Data is as of the end of fiscal year 2008.  The unfunded liability is the difference between the present discounted value of future liabilities and current assets.  For the purposes of converting future liabilities into present value, most states use a discount rate of approximately 8%, based on assumed returns on investing their pension funds.  </a:t>
            </a:r>
            <a:endParaRPr lang="en-US" sz="1000" dirty="0"/>
          </a:p>
        </p:txBody>
      </p:sp>
      <p:sp>
        <p:nvSpPr>
          <p:cNvPr id="8" name="Slide Number Placeholder 6"/>
          <p:cNvSpPr>
            <a:spLocks noGrp="1"/>
          </p:cNvSpPr>
          <p:nvPr>
            <p:ph type="sldNum" sz="quarter" idx="12"/>
          </p:nvPr>
        </p:nvSpPr>
        <p:spPr>
          <a:xfrm>
            <a:off x="6781800" y="6400800"/>
            <a:ext cx="2133600" cy="365125"/>
          </a:xfrm>
        </p:spPr>
        <p:txBody>
          <a:bodyPr/>
          <a:lstStyle/>
          <a:p>
            <a:pPr>
              <a:defRPr/>
            </a:pPr>
            <a:r>
              <a:rPr lang="en-US" b="1" dirty="0" smtClean="0">
                <a:solidFill>
                  <a:prstClr val="black"/>
                </a:solidFill>
              </a:rPr>
              <a:t>31</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7" name="Title 1"/>
          <p:cNvSpPr txBox="1">
            <a:spLocks/>
          </p:cNvSpPr>
          <p:nvPr/>
        </p:nvSpPr>
        <p:spPr>
          <a:xfrm>
            <a:off x="228601" y="275590"/>
            <a:ext cx="8686800" cy="914400"/>
          </a:xfrm>
          <a:prstGeom prst="rect">
            <a:avLst/>
          </a:prstGeom>
          <a:ln>
            <a:solidFill>
              <a:srgbClr val="1A508B"/>
            </a:solidFill>
          </a:ln>
        </p:spPr>
        <p:txBody>
          <a:bodyPr vert="horz" lIns="91427" tIns="45713" rIns="91427" bIns="45713" rtlCol="0" anchor="ctr">
            <a:noAutofit/>
          </a:bodyPr>
          <a:lstStyle/>
          <a:p>
            <a:pPr marL="1371600">
              <a:defRPr sz="2400" b="1" i="0" u="none" strike="noStrike" kern="1200" baseline="0">
                <a:solidFill>
                  <a:prstClr val="black"/>
                </a:solidFill>
                <a:latin typeface="+mn-lt"/>
                <a:ea typeface="+mn-ea"/>
                <a:cs typeface="+mn-cs"/>
              </a:defRPr>
            </a:pPr>
            <a:r>
              <a:rPr lang="en-US" sz="2000" dirty="0" smtClean="0">
                <a:latin typeface="GillSans" pitchFamily="34" charset="0"/>
              </a:rPr>
              <a:t>Federal and State Employee Retirement Liabilities </a:t>
            </a:r>
          </a:p>
          <a:p>
            <a:pPr marL="1371600">
              <a:defRPr sz="2400" b="1" i="0" u="none" strike="noStrike" kern="1200" baseline="0">
                <a:solidFill>
                  <a:prstClr val="black"/>
                </a:solidFill>
                <a:latin typeface="+mn-lt"/>
                <a:ea typeface="+mn-ea"/>
                <a:cs typeface="+mn-cs"/>
              </a:defRPr>
            </a:pPr>
            <a:r>
              <a:rPr lang="en-US" sz="2000" dirty="0" smtClean="0">
                <a:latin typeface="GillSans" pitchFamily="34" charset="0"/>
              </a:rPr>
              <a:t>in Fiscal Year 2008</a:t>
            </a:r>
            <a:endParaRPr lang="en-US" sz="2000" dirty="0">
              <a:latin typeface="GillSans" pitchFamily="34" charset="0"/>
            </a:endParaRPr>
          </a:p>
        </p:txBody>
      </p:sp>
      <p:sp>
        <p:nvSpPr>
          <p:cNvPr id="10" name="Title 1"/>
          <p:cNvSpPr txBox="1">
            <a:spLocks/>
          </p:cNvSpPr>
          <p:nvPr/>
        </p:nvSpPr>
        <p:spPr>
          <a:xfrm>
            <a:off x="152400" y="-1143000"/>
            <a:ext cx="8229600" cy="1143000"/>
          </a:xfrm>
          <a:prstGeom prst="rect">
            <a:avLst/>
          </a:prstGeom>
          <a:ln>
            <a:noFill/>
          </a:ln>
        </p:spPr>
        <p:txBody>
          <a:bodyPr vert="horz" lIns="91427" tIns="45713" rIns="91427" bIns="45713" rtlCol="0" anchor="ctr">
            <a:normAutofit/>
          </a:bodyPr>
          <a:lstStyle/>
          <a:p>
            <a:pPr algn="ctr" defTabSz="914269">
              <a:spcBef>
                <a:spcPct val="0"/>
              </a:spcBef>
              <a:defRPr/>
            </a:pPr>
            <a:endParaRPr lang="en-US" sz="2400" cap="all" dirty="0">
              <a:latin typeface="Arial"/>
              <a:ea typeface="+mj-ea"/>
              <a:cs typeface="+mj-cs"/>
            </a:endParaRPr>
          </a:p>
        </p:txBody>
      </p:sp>
      <p:graphicFrame>
        <p:nvGraphicFramePr>
          <p:cNvPr id="9" name="Chart 8"/>
          <p:cNvGraphicFramePr/>
          <p:nvPr/>
        </p:nvGraphicFramePr>
        <p:xfrm>
          <a:off x="228601" y="1189990"/>
          <a:ext cx="4343400" cy="39154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4572000" y="1219200"/>
          <a:ext cx="4343400" cy="3886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228601" y="5105400"/>
            <a:ext cx="8686800" cy="1323439"/>
          </a:xfrm>
          <a:prstGeom prst="rect">
            <a:avLst/>
          </a:prstGeom>
          <a:noFill/>
          <a:ln>
            <a:solidFill>
              <a:schemeClr val="tx2"/>
            </a:solidFill>
          </a:ln>
        </p:spPr>
        <p:txBody>
          <a:bodyPr wrap="square" rtlCol="0">
            <a:spAutoFit/>
          </a:bodyPr>
          <a:lstStyle/>
          <a:p>
            <a:r>
              <a:rPr lang="en-US" sz="1000" dirty="0" smtClean="0"/>
              <a:t>SOURCE: Pew Center on the States, </a:t>
            </a:r>
            <a:r>
              <a:rPr lang="en-US" sz="1000" i="1" dirty="0" smtClean="0"/>
              <a:t>The Trillion Dollar Gap </a:t>
            </a:r>
            <a:r>
              <a:rPr lang="en-US" sz="1000" dirty="0" smtClean="0"/>
              <a:t>February 2010; U.S. Treasury Department </a:t>
            </a:r>
            <a:r>
              <a:rPr lang="en-US" sz="1000" i="1" dirty="0" smtClean="0"/>
              <a:t>Financial Report of the U.S. Government</a:t>
            </a:r>
            <a:r>
              <a:rPr lang="en-US" sz="1000" dirty="0" smtClean="0"/>
              <a:t> 2008.</a:t>
            </a:r>
          </a:p>
          <a:p>
            <a:r>
              <a:rPr lang="en-US" sz="1000" dirty="0" smtClean="0"/>
              <a:t>NOTE: Data is as of the end of fiscal year 2008.  The unfunded liability is the difference between the present discounted value of future liabilities and current assets.  For the purposes of converting future liabilities into present value, most states use a discount rate of approximately 8%, based on assumed returns on investing their pension funds.  </a:t>
            </a:r>
          </a:p>
          <a:p>
            <a:endParaRPr lang="en-US" sz="1000" dirty="0" smtClean="0"/>
          </a:p>
          <a:p>
            <a:r>
              <a:rPr lang="en-US" sz="1000" dirty="0" smtClean="0"/>
              <a:t>** The data have a few limitations. States have different methods in computing their obligations, and different assumptions of retirement ages and life spans. They also conduct actuarial valuations at different times of the year, which can cause their funding levels to appear better or worse off  depending on economic conditions . </a:t>
            </a:r>
            <a:endParaRPr lang="en-US" sz="1000" dirty="0"/>
          </a:p>
        </p:txBody>
      </p:sp>
      <p:sp>
        <p:nvSpPr>
          <p:cNvPr id="8" name="Slide Number Placeholder 6"/>
          <p:cNvSpPr>
            <a:spLocks noGrp="1"/>
          </p:cNvSpPr>
          <p:nvPr>
            <p:ph type="sldNum" sz="quarter" idx="12"/>
          </p:nvPr>
        </p:nvSpPr>
        <p:spPr>
          <a:xfrm>
            <a:off x="6781800" y="6400800"/>
            <a:ext cx="2133600" cy="365125"/>
          </a:xfrm>
        </p:spPr>
        <p:txBody>
          <a:bodyPr/>
          <a:lstStyle/>
          <a:p>
            <a:pPr>
              <a:defRPr/>
            </a:pPr>
            <a:r>
              <a:rPr lang="en-US" b="1" dirty="0" smtClean="0">
                <a:solidFill>
                  <a:prstClr val="black"/>
                </a:solidFill>
              </a:rPr>
              <a:t>32</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599" y="1143000"/>
          <a:ext cx="8657823"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28601" y="275590"/>
            <a:ext cx="8686800" cy="867410"/>
          </a:xfrm>
          <a:prstGeom prst="rect">
            <a:avLst/>
          </a:prstGeom>
          <a:ln>
            <a:solidFill>
              <a:srgbClr val="1A508B"/>
            </a:solidFill>
          </a:ln>
        </p:spPr>
        <p:txBody>
          <a:bodyPr vert="horz" lIns="91427" tIns="45713" rIns="91427" bIns="45713" rtlCol="0" anchor="ctr">
            <a:noAutofit/>
          </a:bodyPr>
          <a:lstStyle/>
          <a:p>
            <a:pPr marL="1188720">
              <a:defRPr sz="2200" b="1" i="0" u="none" strike="noStrike" kern="1200" baseline="0">
                <a:solidFill>
                  <a:prstClr val="black"/>
                </a:solidFill>
                <a:latin typeface="+mn-lt"/>
                <a:ea typeface="+mn-ea"/>
                <a:cs typeface="+mn-cs"/>
              </a:defRPr>
            </a:pPr>
            <a:r>
              <a:rPr lang="en-US" sz="2000" dirty="0" smtClean="0"/>
              <a:t>Actuarially Required Contribution to Retiree Health and Pension                      Funds (as a Share of State Revenue) in Fiscal Year 2008 **</a:t>
            </a:r>
            <a:endParaRPr lang="en-US" sz="2000" dirty="0"/>
          </a:p>
        </p:txBody>
      </p:sp>
      <p:pic>
        <p:nvPicPr>
          <p:cNvPr id="6" name="Picture 5" descr="PGPF_LogoMain_FL.jpg"/>
          <p:cNvPicPr>
            <a:picLocks noChangeAspect="1"/>
          </p:cNvPicPr>
          <p:nvPr/>
        </p:nvPicPr>
        <p:blipFill>
          <a:blip r:embed="rId4" cstate="print"/>
          <a:stretch>
            <a:fillRect/>
          </a:stretch>
        </p:blipFill>
        <p:spPr>
          <a:xfrm>
            <a:off x="304800" y="457200"/>
            <a:ext cx="1143508" cy="601847"/>
          </a:xfrm>
          <a:prstGeom prst="rect">
            <a:avLst/>
          </a:prstGeom>
        </p:spPr>
      </p:pic>
      <p:sp>
        <p:nvSpPr>
          <p:cNvPr id="7" name="Slide Number Placeholder 6"/>
          <p:cNvSpPr>
            <a:spLocks noGrp="1"/>
          </p:cNvSpPr>
          <p:nvPr>
            <p:ph type="sldNum" sz="quarter" idx="12"/>
          </p:nvPr>
        </p:nvSpPr>
        <p:spPr>
          <a:xfrm>
            <a:off x="6781801" y="6492875"/>
            <a:ext cx="2133600" cy="365125"/>
          </a:xfrm>
        </p:spPr>
        <p:txBody>
          <a:bodyPr/>
          <a:lstStyle/>
          <a:p>
            <a:pPr>
              <a:defRPr/>
            </a:pPr>
            <a:r>
              <a:rPr lang="en-US" b="1" dirty="0" smtClean="0">
                <a:solidFill>
                  <a:prstClr val="black"/>
                </a:solidFill>
              </a:rPr>
              <a:t>33</a:t>
            </a:r>
            <a:endParaRPr lang="en-US" b="1" dirty="0">
              <a:solidFill>
                <a:prstClr val="black"/>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4" name="Title 3"/>
          <p:cNvSpPr>
            <a:spLocks noGrp="1"/>
          </p:cNvSpPr>
          <p:nvPr>
            <p:ph type="title"/>
          </p:nvPr>
        </p:nvSpPr>
        <p:spPr>
          <a:xfrm>
            <a:off x="266700" y="274638"/>
            <a:ext cx="8682038" cy="914400"/>
          </a:xfrm>
          <a:ln>
            <a:solidFill>
              <a:schemeClr val="accent1">
                <a:shade val="50000"/>
              </a:schemeClr>
            </a:solidFill>
          </a:ln>
        </p:spPr>
        <p:txBody>
          <a:bodyPr>
            <a:normAutofit/>
          </a:bodyPr>
          <a:lstStyle/>
          <a:p>
            <a:pPr>
              <a:defRPr/>
            </a:pPr>
            <a:r>
              <a:rPr lang="en-US" sz="3000" dirty="0" smtClean="0">
                <a:solidFill>
                  <a:srgbClr val="003263"/>
                </a:solidFill>
              </a:rPr>
              <a:t>Moody’s Rating Structure</a:t>
            </a:r>
            <a:endParaRPr lang="en-US" sz="3000" dirty="0">
              <a:solidFill>
                <a:srgbClr val="003263"/>
              </a:solidFill>
            </a:endParaRPr>
          </a:p>
        </p:txBody>
      </p:sp>
      <p:sp>
        <p:nvSpPr>
          <p:cNvPr id="4099" name="TextBox 7"/>
          <p:cNvSpPr txBox="1">
            <a:spLocks noChangeArrowheads="1"/>
          </p:cNvSpPr>
          <p:nvPr/>
        </p:nvSpPr>
        <p:spPr bwMode="auto">
          <a:xfrm>
            <a:off x="266700" y="1189038"/>
            <a:ext cx="8682038" cy="5111690"/>
          </a:xfrm>
          <a:prstGeom prst="rect">
            <a:avLst/>
          </a:prstGeom>
          <a:noFill/>
          <a:ln w="9525">
            <a:solidFill>
              <a:schemeClr val="tx2">
                <a:lumMod val="75000"/>
              </a:schemeClr>
            </a:solidFill>
            <a:miter lim="800000"/>
            <a:headEnd/>
            <a:tailEnd/>
          </a:ln>
        </p:spPr>
        <p:txBody>
          <a:bodyPr/>
          <a:lstStyle/>
          <a:p>
            <a:pPr marL="857250" lvl="1" indent="-400050">
              <a:buClr>
                <a:srgbClr val="003263"/>
              </a:buClr>
            </a:pPr>
            <a:endParaRPr lang="en-US" sz="1050" dirty="0"/>
          </a:p>
          <a:p>
            <a:pPr marL="857250" lvl="1" indent="-400050">
              <a:buClr>
                <a:srgbClr val="003263"/>
              </a:buClr>
            </a:pPr>
            <a:r>
              <a:rPr lang="en-US" sz="2000" dirty="0" smtClean="0"/>
              <a:t>							</a:t>
            </a:r>
            <a:r>
              <a:rPr lang="en-US" sz="2400" dirty="0" smtClean="0"/>
              <a:t>	</a:t>
            </a:r>
            <a:endParaRPr lang="en-US" sz="2000" dirty="0" smtClean="0"/>
          </a:p>
        </p:txBody>
      </p:sp>
      <p:graphicFrame>
        <p:nvGraphicFramePr>
          <p:cNvPr id="7" name="Table 6"/>
          <p:cNvGraphicFramePr>
            <a:graphicFrameLocks noGrp="1"/>
          </p:cNvGraphicFramePr>
          <p:nvPr/>
        </p:nvGraphicFramePr>
        <p:xfrm>
          <a:off x="2017338" y="1696825"/>
          <a:ext cx="2950588" cy="3742700"/>
        </p:xfrm>
        <a:graphic>
          <a:graphicData uri="http://schemas.openxmlformats.org/drawingml/2006/table">
            <a:tbl>
              <a:tblPr firstRow="1" bandRow="1">
                <a:tableStyleId>{5C22544A-7EE6-4342-B048-85BDC9FD1C3A}</a:tableStyleId>
              </a:tblPr>
              <a:tblGrid>
                <a:gridCol w="2950588"/>
              </a:tblGrid>
              <a:tr h="292605">
                <a:tc>
                  <a:txBody>
                    <a:bodyPr/>
                    <a:lstStyle/>
                    <a:p>
                      <a:pPr algn="ctr"/>
                      <a:r>
                        <a:rPr lang="en-US" sz="2000" dirty="0" smtClean="0"/>
                        <a:t>Obligation Rating</a:t>
                      </a:r>
                      <a:endParaRPr lang="en-US" sz="20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365756">
                <a:tc>
                  <a:txBody>
                    <a:bodyPr/>
                    <a:lstStyle/>
                    <a:p>
                      <a:pPr algn="ctr"/>
                      <a:r>
                        <a:rPr lang="en-US" sz="1800" b="1" dirty="0" smtClean="0"/>
                        <a:t>Aaa</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278978">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800" b="1" dirty="0" smtClean="0"/>
                        <a:t>Aa1              Aa2 	      Aa3</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3985">
                <a:tc>
                  <a:txBody>
                    <a:bodyPr/>
                    <a:lstStyle/>
                    <a:p>
                      <a:pPr algn="ctr"/>
                      <a:r>
                        <a:rPr lang="en-US" sz="1800" b="1" dirty="0" smtClean="0"/>
                        <a:t>A1                A2                A3</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48792">
                <a:tc>
                  <a:txBody>
                    <a:bodyPr/>
                    <a:lstStyle/>
                    <a:p>
                      <a:pPr algn="ctr"/>
                      <a:r>
                        <a:rPr lang="en-US" sz="1800" b="1" dirty="0" smtClean="0"/>
                        <a:t>Baa1	   Baa2	      Baa3</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8384">
                <a:tc>
                  <a:txBody>
                    <a:bodyPr/>
                    <a:lstStyle/>
                    <a:p>
                      <a:pPr algn="ctr"/>
                      <a:r>
                        <a:rPr lang="en-US" sz="1800" b="1" dirty="0" smtClean="0"/>
                        <a:t>Ba1	</a:t>
                      </a:r>
                      <a:r>
                        <a:rPr lang="en-US" sz="1800" b="1" baseline="0" dirty="0" smtClean="0"/>
                        <a:t>  </a:t>
                      </a:r>
                      <a:r>
                        <a:rPr lang="en-US" sz="1800" b="1" dirty="0" smtClean="0"/>
                        <a:t>Ba2	</a:t>
                      </a:r>
                      <a:r>
                        <a:rPr lang="en-US" sz="1800" b="1" baseline="0" dirty="0" smtClean="0"/>
                        <a:t>      </a:t>
                      </a:r>
                      <a:r>
                        <a:rPr lang="en-US" sz="1800" b="1" dirty="0" smtClean="0"/>
                        <a:t>Ba3</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39365">
                <a:tc>
                  <a:txBody>
                    <a:bodyPr/>
                    <a:lstStyle/>
                    <a:p>
                      <a:pPr algn="ctr"/>
                      <a:r>
                        <a:rPr lang="en-US" sz="1800" b="1" dirty="0" smtClean="0"/>
                        <a:t>B1</a:t>
                      </a:r>
                      <a:r>
                        <a:rPr lang="en-US" sz="1800" b="1" baseline="0" dirty="0" smtClean="0"/>
                        <a:t>              </a:t>
                      </a:r>
                      <a:r>
                        <a:rPr lang="en-US" sz="1800" b="1" dirty="0" smtClean="0"/>
                        <a:t>B2	      B3</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69531">
                <a:tc>
                  <a:txBody>
                    <a:bodyPr/>
                    <a:lstStyle/>
                    <a:p>
                      <a:pPr algn="ctr"/>
                      <a:r>
                        <a:rPr lang="en-US" sz="1800" b="1" dirty="0" smtClean="0"/>
                        <a:t>Caa1	   Caa2	  </a:t>
                      </a:r>
                      <a:r>
                        <a:rPr lang="en-US" sz="1800" b="1" baseline="0" dirty="0" smtClean="0"/>
                        <a:t>   </a:t>
                      </a:r>
                      <a:r>
                        <a:rPr lang="en-US" sz="1800" b="1" dirty="0" smtClean="0"/>
                        <a:t>Caa3</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65756">
                <a:tc>
                  <a:txBody>
                    <a:bodyPr/>
                    <a:lstStyle/>
                    <a:p>
                      <a:pPr algn="ctr"/>
                      <a:r>
                        <a:rPr lang="en-US" sz="1800" b="1" dirty="0" smtClean="0"/>
                        <a:t> CA</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65756">
                <a:tc>
                  <a:txBody>
                    <a:bodyPr/>
                    <a:lstStyle/>
                    <a:p>
                      <a:pPr algn="ctr"/>
                      <a:r>
                        <a:rPr lang="en-US" sz="1800" b="1" dirty="0" smtClean="0"/>
                        <a:t> C</a:t>
                      </a:r>
                      <a:endParaRPr lang="en-US"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9" name="Straight Arrow Connector 8"/>
          <p:cNvCxnSpPr/>
          <p:nvPr/>
        </p:nvCxnSpPr>
        <p:spPr>
          <a:xfrm rot="5400000">
            <a:off x="4496187" y="3798606"/>
            <a:ext cx="2451766" cy="15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118755" y="1988742"/>
            <a:ext cx="1432874" cy="584775"/>
          </a:xfrm>
          <a:prstGeom prst="rect">
            <a:avLst/>
          </a:prstGeom>
          <a:noFill/>
          <a:ln>
            <a:noFill/>
          </a:ln>
        </p:spPr>
        <p:txBody>
          <a:bodyPr wrap="square" rtlCol="0">
            <a:spAutoFit/>
          </a:bodyPr>
          <a:lstStyle/>
          <a:p>
            <a:r>
              <a:rPr lang="en-US" sz="1600" dirty="0" smtClean="0"/>
              <a:t>Top Rating/</a:t>
            </a:r>
          </a:p>
          <a:p>
            <a:r>
              <a:rPr lang="en-US" sz="1600" dirty="0" smtClean="0"/>
              <a:t>Minimal Risk</a:t>
            </a:r>
            <a:endParaRPr lang="en-US" sz="1600" dirty="0"/>
          </a:p>
        </p:txBody>
      </p:sp>
      <p:sp>
        <p:nvSpPr>
          <p:cNvPr id="17" name="TextBox 16"/>
          <p:cNvSpPr txBox="1"/>
          <p:nvPr/>
        </p:nvSpPr>
        <p:spPr>
          <a:xfrm>
            <a:off x="5118755" y="5025281"/>
            <a:ext cx="1743958" cy="584775"/>
          </a:xfrm>
          <a:prstGeom prst="rect">
            <a:avLst/>
          </a:prstGeom>
          <a:noFill/>
        </p:spPr>
        <p:txBody>
          <a:bodyPr wrap="square" rtlCol="0">
            <a:spAutoFit/>
          </a:bodyPr>
          <a:lstStyle/>
          <a:p>
            <a:r>
              <a:rPr lang="en-US" sz="1600" dirty="0" smtClean="0"/>
              <a:t>Bottom Rating/</a:t>
            </a:r>
          </a:p>
          <a:p>
            <a:r>
              <a:rPr lang="en-US" sz="1600" dirty="0" smtClean="0"/>
              <a:t>Typically in Default</a:t>
            </a:r>
            <a:endParaRPr lang="en-US" sz="1600" dirty="0"/>
          </a:p>
        </p:txBody>
      </p:sp>
      <p:sp>
        <p:nvSpPr>
          <p:cNvPr id="23" name="TextBox 22"/>
          <p:cNvSpPr txBox="1"/>
          <p:nvPr/>
        </p:nvSpPr>
        <p:spPr>
          <a:xfrm>
            <a:off x="266701" y="6023728"/>
            <a:ext cx="8682038" cy="276999"/>
          </a:xfrm>
          <a:prstGeom prst="rect">
            <a:avLst/>
          </a:prstGeom>
          <a:noFill/>
        </p:spPr>
        <p:txBody>
          <a:bodyPr wrap="square" rtlCol="0">
            <a:spAutoFit/>
          </a:bodyPr>
          <a:lstStyle/>
          <a:p>
            <a:r>
              <a:rPr lang="en-US" sz="1200" dirty="0" smtClean="0"/>
              <a:t>SOURCE: Data from Moody’s Investors Service, Government-Related Issuers: Methodology Update, July 22, 2010. Compiled by PGPF.</a:t>
            </a:r>
            <a:endParaRPr lang="en-US" sz="1200" dirty="0"/>
          </a:p>
        </p:txBody>
      </p:sp>
      <p:sp>
        <p:nvSpPr>
          <p:cNvPr id="10" name="Slide Number Placeholder 7"/>
          <p:cNvSpPr>
            <a:spLocks noGrp="1"/>
          </p:cNvSpPr>
          <p:nvPr>
            <p:ph type="sldNum" sz="quarter" idx="12"/>
          </p:nvPr>
        </p:nvSpPr>
        <p:spPr>
          <a:xfrm>
            <a:off x="6781800" y="6324600"/>
            <a:ext cx="2133600" cy="365125"/>
          </a:xfrm>
        </p:spPr>
        <p:txBody>
          <a:bodyPr/>
          <a:lstStyle/>
          <a:p>
            <a:r>
              <a:rPr lang="en-US" b="1" dirty="0" smtClean="0">
                <a:solidFill>
                  <a:schemeClr val="tx1"/>
                </a:solidFill>
              </a:rPr>
              <a:t>34</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2" name="Title 1"/>
          <p:cNvSpPr>
            <a:spLocks noGrp="1"/>
          </p:cNvSpPr>
          <p:nvPr>
            <p:ph type="title"/>
          </p:nvPr>
        </p:nvSpPr>
        <p:spPr>
          <a:xfrm>
            <a:off x="228600" y="274638"/>
            <a:ext cx="8534400" cy="944562"/>
          </a:xfrm>
          <a:ln>
            <a:solidFill>
              <a:srgbClr val="002060"/>
            </a:solidFill>
          </a:ln>
        </p:spPr>
        <p:txBody>
          <a:bodyPr/>
          <a:lstStyle/>
          <a:p>
            <a:r>
              <a:rPr lang="en-US" sz="3000" dirty="0" smtClean="0"/>
              <a:t>State and City Moody’s Ratings</a:t>
            </a:r>
            <a:endParaRPr lang="en-US" sz="3000" dirty="0"/>
          </a:p>
        </p:txBody>
      </p:sp>
      <p:sp>
        <p:nvSpPr>
          <p:cNvPr id="3" name="Content Placeholder 2"/>
          <p:cNvSpPr>
            <a:spLocks noGrp="1"/>
          </p:cNvSpPr>
          <p:nvPr>
            <p:ph idx="1"/>
          </p:nvPr>
        </p:nvSpPr>
        <p:spPr>
          <a:xfrm>
            <a:off x="304800" y="1219200"/>
            <a:ext cx="8643938" cy="5136196"/>
          </a:xfrm>
        </p:spPr>
        <p:txBody>
          <a:bodyPr numCol="2"/>
          <a:lstStyle/>
          <a:p>
            <a:pPr marL="857250" lvl="1" indent="-400050">
              <a:buNone/>
            </a:pPr>
            <a:r>
              <a:rPr lang="en-US" sz="2400" dirty="0" smtClean="0"/>
              <a:t>				</a:t>
            </a:r>
          </a:p>
          <a:p>
            <a:pPr>
              <a:buNone/>
            </a:pPr>
            <a:endParaRPr lang="en-US" sz="1600" dirty="0" smtClean="0"/>
          </a:p>
          <a:p>
            <a:pPr>
              <a:buNone/>
            </a:pPr>
            <a:endParaRPr lang="en-US" sz="1600" dirty="0"/>
          </a:p>
        </p:txBody>
      </p:sp>
      <p:graphicFrame>
        <p:nvGraphicFramePr>
          <p:cNvPr id="6" name="Table 5"/>
          <p:cNvGraphicFramePr>
            <a:graphicFrameLocks noGrp="1"/>
          </p:cNvGraphicFramePr>
          <p:nvPr/>
        </p:nvGraphicFramePr>
        <p:xfrm>
          <a:off x="1447800" y="1295400"/>
          <a:ext cx="6190918" cy="3687495"/>
        </p:xfrm>
        <a:graphic>
          <a:graphicData uri="http://schemas.openxmlformats.org/drawingml/2006/table">
            <a:tbl>
              <a:tblPr firstRow="1" bandRow="1">
                <a:tableStyleId>{5C22544A-7EE6-4342-B048-85BDC9FD1C3A}</a:tableStyleId>
              </a:tblPr>
              <a:tblGrid>
                <a:gridCol w="2976377"/>
                <a:gridCol w="3214541"/>
              </a:tblGrid>
              <a:tr h="437441">
                <a:tc>
                  <a:txBody>
                    <a:bodyPr/>
                    <a:lstStyle/>
                    <a:p>
                      <a:pPr algn="ctr"/>
                      <a:r>
                        <a:rPr lang="en-US" sz="2000" dirty="0" smtClean="0"/>
                        <a:t>State</a:t>
                      </a:r>
                      <a:endParaRPr lang="en-US" sz="20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000" dirty="0" smtClean="0"/>
                        <a:t>City</a:t>
                      </a:r>
                      <a:endParaRPr lang="en-US" sz="20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412042">
                <a:tc>
                  <a:txBody>
                    <a:bodyPr/>
                    <a:lstStyle/>
                    <a:p>
                      <a:r>
                        <a:rPr lang="en-US" sz="1800" b="0" dirty="0" smtClean="0"/>
                        <a:t>Georgia –Aaa</a:t>
                      </a:r>
                      <a:endParaRPr lang="en-US" sz="1800" b="0" dirty="0"/>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Alexandria, VA - Aaa</a:t>
                      </a:r>
                    </a:p>
                  </a:txBody>
                  <a:tcPr>
                    <a:lnR w="38100" cap="flat" cmpd="sng" algn="ctr">
                      <a:solidFill>
                        <a:schemeClr val="tx1"/>
                      </a:solidFill>
                      <a:prstDash val="solid"/>
                      <a:round/>
                      <a:headEnd type="none" w="med" len="med"/>
                      <a:tailEnd type="none" w="med" len="med"/>
                    </a:lnR>
                  </a:tcPr>
                </a:tc>
              </a:tr>
              <a:tr h="412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Texas - Aaa</a:t>
                      </a:r>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Jacksonville, FL – Aa1</a:t>
                      </a:r>
                    </a:p>
                  </a:txBody>
                  <a:tcPr>
                    <a:lnR w="38100" cap="flat" cmpd="sng" algn="ctr">
                      <a:solidFill>
                        <a:schemeClr val="tx1"/>
                      </a:solidFill>
                      <a:prstDash val="solid"/>
                      <a:round/>
                      <a:headEnd type="none" w="med" len="med"/>
                      <a:tailEnd type="none" w="med" len="med"/>
                    </a:lnR>
                  </a:tcPr>
                </a:tc>
              </a:tr>
              <a:tr h="412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Virginia -Aaa</a:t>
                      </a:r>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Atlanta</a:t>
                      </a:r>
                      <a:r>
                        <a:rPr lang="en-US" sz="1800" b="0" kern="1200" baseline="0" dirty="0" smtClean="0">
                          <a:solidFill>
                            <a:schemeClr val="dk1"/>
                          </a:solidFill>
                          <a:latin typeface="+mn-lt"/>
                          <a:ea typeface="+mn-ea"/>
                          <a:cs typeface="+mn-cs"/>
                        </a:rPr>
                        <a:t> – Aa2 /A1</a:t>
                      </a:r>
                      <a:endParaRPr lang="en-US" sz="1800" b="0" kern="1200" dirty="0" smtClean="0">
                        <a:solidFill>
                          <a:schemeClr val="dk1"/>
                        </a:solidFill>
                        <a:latin typeface="+mn-lt"/>
                        <a:ea typeface="+mn-ea"/>
                        <a:cs typeface="+mn-cs"/>
                      </a:endParaRPr>
                    </a:p>
                  </a:txBody>
                  <a:tcPr>
                    <a:lnR w="38100" cap="flat" cmpd="sng" algn="ctr">
                      <a:solidFill>
                        <a:schemeClr val="tx1"/>
                      </a:solidFill>
                      <a:prstDash val="solid"/>
                      <a:round/>
                      <a:headEnd type="none" w="med" len="med"/>
                      <a:tailEnd type="none" w="med" len="med"/>
                    </a:lnR>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Alabama – Aa1 </a:t>
                      </a:r>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Houston</a:t>
                      </a:r>
                      <a:r>
                        <a:rPr lang="en-US" sz="1800" b="0" kern="1200" baseline="0" dirty="0" smtClean="0">
                          <a:solidFill>
                            <a:schemeClr val="dk1"/>
                          </a:solidFill>
                          <a:latin typeface="+mn-lt"/>
                          <a:ea typeface="+mn-ea"/>
                          <a:cs typeface="+mn-cs"/>
                        </a:rPr>
                        <a:t> </a:t>
                      </a:r>
                      <a:r>
                        <a:rPr lang="en-US" sz="1800" b="0" kern="1200" dirty="0" smtClean="0">
                          <a:solidFill>
                            <a:schemeClr val="dk1"/>
                          </a:solidFill>
                          <a:latin typeface="+mn-lt"/>
                          <a:ea typeface="+mn-ea"/>
                          <a:cs typeface="+mn-cs"/>
                        </a:rPr>
                        <a:t>– Aa2</a:t>
                      </a:r>
                    </a:p>
                  </a:txBody>
                  <a:tcPr>
                    <a:lnR w="38100" cap="flat" cmpd="sng" algn="ctr">
                      <a:solidFill>
                        <a:schemeClr val="tx1"/>
                      </a:solidFill>
                      <a:prstDash val="solid"/>
                      <a:round/>
                      <a:headEnd type="none" w="med" len="med"/>
                      <a:tailEnd type="none" w="med" len="med"/>
                    </a:lnR>
                  </a:tcPr>
                </a:tc>
              </a:tr>
              <a:tr h="412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Florida –Aa1/Aa2</a:t>
                      </a:r>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New York</a:t>
                      </a:r>
                      <a:r>
                        <a:rPr lang="en-US" sz="1800" b="0" kern="1200" baseline="0" dirty="0" smtClean="0">
                          <a:solidFill>
                            <a:schemeClr val="dk1"/>
                          </a:solidFill>
                          <a:latin typeface="+mn-lt"/>
                          <a:ea typeface="+mn-ea"/>
                          <a:cs typeface="+mn-cs"/>
                        </a:rPr>
                        <a:t> </a:t>
                      </a:r>
                      <a:r>
                        <a:rPr lang="en-US" sz="1800" b="0" kern="1200" dirty="0" smtClean="0">
                          <a:solidFill>
                            <a:schemeClr val="dk1"/>
                          </a:solidFill>
                          <a:latin typeface="+mn-lt"/>
                          <a:ea typeface="+mn-ea"/>
                          <a:cs typeface="+mn-cs"/>
                        </a:rPr>
                        <a:t>– Aa2 </a:t>
                      </a:r>
                    </a:p>
                  </a:txBody>
                  <a:tcPr>
                    <a:lnR w="38100" cap="flat" cmpd="sng" algn="ctr">
                      <a:solidFill>
                        <a:schemeClr val="tx1"/>
                      </a:solidFill>
                      <a:prstDash val="solid"/>
                      <a:round/>
                      <a:headEnd type="none" w="med" len="med"/>
                      <a:tailEnd type="none" w="med" len="med"/>
                    </a:lnR>
                  </a:tcPr>
                </a:tc>
              </a:tr>
              <a:tr h="412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New York – Aa2</a:t>
                      </a:r>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Washington, DC – Aa2/Aa1</a:t>
                      </a:r>
                    </a:p>
                  </a:txBody>
                  <a:tcPr>
                    <a:lnR w="38100" cap="flat" cmpd="sng" algn="ctr">
                      <a:solidFill>
                        <a:schemeClr val="tx1"/>
                      </a:solidFill>
                      <a:prstDash val="solid"/>
                      <a:round/>
                      <a:headEnd type="none" w="med" len="med"/>
                      <a:tailEnd type="none" w="med" len="med"/>
                    </a:lnR>
                  </a:tcPr>
                </a:tc>
              </a:tr>
              <a:tr h="412042">
                <a:tc>
                  <a:txBody>
                    <a:bodyPr/>
                    <a:lstStyle/>
                    <a:p>
                      <a:r>
                        <a:rPr lang="en-US" dirty="0" smtClean="0"/>
                        <a:t>Connecticut – Aa2</a:t>
                      </a:r>
                      <a:r>
                        <a:rPr lang="en-US" baseline="0" dirty="0" smtClean="0"/>
                        <a:t> </a:t>
                      </a:r>
                      <a:endParaRPr lang="en-US" dirty="0"/>
                    </a:p>
                  </a:txBody>
                  <a:tcPr>
                    <a:lnL w="381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Bridgeport,</a:t>
                      </a:r>
                      <a:r>
                        <a:rPr lang="en-US" sz="1800" b="0" kern="1200" baseline="0" dirty="0" smtClean="0">
                          <a:solidFill>
                            <a:schemeClr val="dk1"/>
                          </a:solidFill>
                          <a:latin typeface="+mn-lt"/>
                          <a:ea typeface="+mn-ea"/>
                          <a:cs typeface="+mn-cs"/>
                        </a:rPr>
                        <a:t> CT – A1</a:t>
                      </a:r>
                      <a:endParaRPr lang="en-US" sz="1800" b="0" kern="1200" dirty="0" smtClean="0">
                        <a:solidFill>
                          <a:schemeClr val="dk1"/>
                        </a:solidFill>
                        <a:latin typeface="+mn-lt"/>
                        <a:ea typeface="+mn-ea"/>
                        <a:cs typeface="+mn-cs"/>
                      </a:endParaRPr>
                    </a:p>
                  </a:txBody>
                  <a:tcPr>
                    <a:lnR w="38100" cap="flat" cmpd="sng" algn="ctr">
                      <a:solidFill>
                        <a:schemeClr val="tx1"/>
                      </a:solidFill>
                      <a:prstDash val="solid"/>
                      <a:round/>
                      <a:headEnd type="none" w="med" len="med"/>
                      <a:tailEnd type="none" w="med" len="med"/>
                    </a:lnR>
                  </a:tcPr>
                </a:tc>
              </a:tr>
              <a:tr h="412042">
                <a:tc>
                  <a:txBody>
                    <a:bodyPr/>
                    <a:lstStyle/>
                    <a:p>
                      <a:r>
                        <a:rPr lang="en-US" dirty="0" smtClean="0"/>
                        <a:t>California – A1</a:t>
                      </a:r>
                      <a:endParaRPr lang="en-US"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Miami - A1</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04800" y="5791200"/>
            <a:ext cx="8682038" cy="461665"/>
          </a:xfrm>
          <a:prstGeom prst="rect">
            <a:avLst/>
          </a:prstGeom>
          <a:noFill/>
        </p:spPr>
        <p:txBody>
          <a:bodyPr wrap="square" rtlCol="0">
            <a:spAutoFit/>
          </a:bodyPr>
          <a:lstStyle/>
          <a:p>
            <a:r>
              <a:rPr lang="en-US" sz="1200" dirty="0" smtClean="0"/>
              <a:t>SOURCE: Data from Moody’s website, Compiled by PGPF.</a:t>
            </a:r>
          </a:p>
          <a:p>
            <a:r>
              <a:rPr lang="en-US" sz="1200" dirty="0" smtClean="0"/>
              <a:t>* Most recent rating available is from 2005. </a:t>
            </a:r>
            <a:endParaRPr lang="en-US" sz="1200" dirty="0"/>
          </a:p>
        </p:txBody>
      </p:sp>
      <p:sp>
        <p:nvSpPr>
          <p:cNvPr id="8" name="Slide Number Placeholder 7"/>
          <p:cNvSpPr>
            <a:spLocks noGrp="1"/>
          </p:cNvSpPr>
          <p:nvPr>
            <p:ph type="sldNum" sz="quarter" idx="12"/>
          </p:nvPr>
        </p:nvSpPr>
        <p:spPr>
          <a:xfrm>
            <a:off x="6553200" y="6356350"/>
            <a:ext cx="2133600" cy="365125"/>
          </a:xfrm>
        </p:spPr>
        <p:txBody>
          <a:bodyPr/>
          <a:lstStyle/>
          <a:p>
            <a:r>
              <a:rPr lang="en-US" b="1" dirty="0" smtClean="0">
                <a:solidFill>
                  <a:schemeClr val="tx1"/>
                </a:solidFill>
              </a:rPr>
              <a:t>35</a:t>
            </a:r>
            <a:endParaRPr lang="en-US" b="1" dirty="0">
              <a:solidFill>
                <a:schemeClr val="tx1"/>
              </a:solidFill>
            </a:endParaRPr>
          </a:p>
        </p:txBody>
      </p:sp>
      <p:sp>
        <p:nvSpPr>
          <p:cNvPr id="9" name="Rectangle 8"/>
          <p:cNvSpPr/>
          <p:nvPr/>
        </p:nvSpPr>
        <p:spPr>
          <a:xfrm>
            <a:off x="228600" y="1219200"/>
            <a:ext cx="8534400" cy="51054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4" name="Title 3"/>
          <p:cNvSpPr>
            <a:spLocks noGrp="1"/>
          </p:cNvSpPr>
          <p:nvPr>
            <p:ph type="title"/>
          </p:nvPr>
        </p:nvSpPr>
        <p:spPr>
          <a:xfrm>
            <a:off x="266700" y="228600"/>
            <a:ext cx="8572500" cy="990600"/>
          </a:xfrm>
          <a:ln>
            <a:solidFill>
              <a:schemeClr val="accent1">
                <a:shade val="50000"/>
              </a:schemeClr>
            </a:solidFill>
          </a:ln>
        </p:spPr>
        <p:txBody>
          <a:bodyPr>
            <a:noAutofit/>
          </a:bodyPr>
          <a:lstStyle/>
          <a:p>
            <a:pPr marL="1371600" algn="l">
              <a:defRPr/>
            </a:pPr>
            <a:r>
              <a:rPr lang="en-US" sz="2400" dirty="0" smtClean="0">
                <a:solidFill>
                  <a:prstClr val="black"/>
                </a:solidFill>
              </a:rPr>
              <a:t>Key Systematic Factors Driving Deficits and Debt at the Federal, State and Local Levels of Government</a:t>
            </a:r>
            <a:endParaRPr lang="en-US" sz="2400" dirty="0">
              <a:solidFill>
                <a:srgbClr val="003263"/>
              </a:solidFill>
            </a:endParaRPr>
          </a:p>
        </p:txBody>
      </p:sp>
      <p:sp>
        <p:nvSpPr>
          <p:cNvPr id="4099" name="TextBox 7"/>
          <p:cNvSpPr txBox="1">
            <a:spLocks noChangeArrowheads="1"/>
          </p:cNvSpPr>
          <p:nvPr/>
        </p:nvSpPr>
        <p:spPr bwMode="auto">
          <a:xfrm>
            <a:off x="269875" y="1219200"/>
            <a:ext cx="8569325" cy="5136198"/>
          </a:xfrm>
          <a:prstGeom prst="rect">
            <a:avLst/>
          </a:prstGeom>
          <a:noFill/>
          <a:ln w="9525">
            <a:solidFill>
              <a:srgbClr val="003263"/>
            </a:solidFill>
            <a:miter lim="800000"/>
            <a:headEnd/>
            <a:tailEnd/>
          </a:ln>
        </p:spPr>
        <p:txBody>
          <a:bodyPr/>
          <a:lstStyle/>
          <a:p>
            <a:pPr marL="857250" lvl="1" indent="-400050">
              <a:buClr>
                <a:srgbClr val="003263"/>
              </a:buClr>
            </a:pPr>
            <a:endParaRPr lang="en-US" sz="2400" dirty="0"/>
          </a:p>
          <a:p>
            <a:pPr marL="857250" lvl="1" indent="-400050">
              <a:lnSpc>
                <a:spcPct val="150000"/>
              </a:lnSpc>
              <a:buClr>
                <a:srgbClr val="003263"/>
              </a:buClr>
              <a:buFont typeface="Arial" charset="0"/>
              <a:buChar char="•"/>
            </a:pPr>
            <a:r>
              <a:rPr lang="en-US" sz="2200" dirty="0" smtClean="0"/>
              <a:t>Expansion of government at all levels</a:t>
            </a:r>
          </a:p>
          <a:p>
            <a:pPr marL="857250" lvl="1" indent="-400050">
              <a:lnSpc>
                <a:spcPct val="150000"/>
              </a:lnSpc>
              <a:buClr>
                <a:srgbClr val="003263"/>
              </a:buClr>
              <a:buFont typeface="Arial" charset="0"/>
              <a:buChar char="•"/>
            </a:pPr>
            <a:r>
              <a:rPr lang="en-US" sz="2200" dirty="0" smtClean="0"/>
              <a:t>Health Care Costs</a:t>
            </a:r>
          </a:p>
          <a:p>
            <a:pPr marL="857250" lvl="1" indent="-400050">
              <a:lnSpc>
                <a:spcPct val="150000"/>
              </a:lnSpc>
              <a:buClr>
                <a:srgbClr val="003263"/>
              </a:buClr>
              <a:buFont typeface="Arial" charset="0"/>
              <a:buChar char="•"/>
            </a:pPr>
            <a:r>
              <a:rPr lang="en-US" sz="2200" dirty="0" smtClean="0"/>
              <a:t>Retirement Income Costs</a:t>
            </a:r>
          </a:p>
          <a:p>
            <a:pPr marL="857250" lvl="1" indent="-400050">
              <a:lnSpc>
                <a:spcPct val="150000"/>
              </a:lnSpc>
              <a:buClr>
                <a:srgbClr val="003263"/>
              </a:buClr>
              <a:buFont typeface="Arial" charset="0"/>
              <a:buChar char="•"/>
            </a:pPr>
            <a:r>
              <a:rPr lang="en-US" sz="2200" dirty="0" smtClean="0"/>
              <a:t>Disability and Welfare Related Costs</a:t>
            </a:r>
          </a:p>
          <a:p>
            <a:pPr marL="857250" lvl="1" indent="-400050">
              <a:lnSpc>
                <a:spcPct val="150000"/>
              </a:lnSpc>
              <a:buClr>
                <a:srgbClr val="003263"/>
              </a:buClr>
              <a:buFont typeface="Arial" charset="0"/>
              <a:buChar char="•"/>
            </a:pPr>
            <a:r>
              <a:rPr lang="en-US" sz="2200" dirty="0" smtClean="0"/>
              <a:t>Critical Infrastructure Needs</a:t>
            </a:r>
          </a:p>
          <a:p>
            <a:pPr marL="857250" lvl="1" indent="-400050">
              <a:lnSpc>
                <a:spcPct val="150000"/>
              </a:lnSpc>
              <a:buClr>
                <a:srgbClr val="003263"/>
              </a:buClr>
              <a:buFont typeface="Arial" charset="0"/>
              <a:buChar char="•"/>
            </a:pPr>
            <a:r>
              <a:rPr lang="en-US" sz="2200" dirty="0" smtClean="0"/>
              <a:t>Education Costs</a:t>
            </a:r>
          </a:p>
          <a:p>
            <a:pPr marL="857250" lvl="1" indent="-400050">
              <a:lnSpc>
                <a:spcPct val="150000"/>
              </a:lnSpc>
              <a:buClr>
                <a:srgbClr val="003263"/>
              </a:buClr>
              <a:buFont typeface="Arial" charset="0"/>
              <a:buChar char="•"/>
            </a:pPr>
            <a:r>
              <a:rPr lang="en-US" sz="2200" dirty="0" smtClean="0"/>
              <a:t>Outdated and Inadequate Revenue Systems</a:t>
            </a:r>
          </a:p>
          <a:p>
            <a:pPr marL="857250" lvl="1" indent="-400050">
              <a:lnSpc>
                <a:spcPct val="150000"/>
              </a:lnSpc>
              <a:buClr>
                <a:srgbClr val="003263"/>
              </a:buClr>
              <a:buFont typeface="Arial" charset="0"/>
              <a:buChar char="•"/>
            </a:pPr>
            <a:r>
              <a:rPr lang="en-US" sz="2200" dirty="0" smtClean="0"/>
              <a:t>Myopia, tunnel vision, special interests and self-interest.</a:t>
            </a:r>
          </a:p>
          <a:p>
            <a:pPr marL="857250" lvl="1" indent="-400050">
              <a:buClr>
                <a:srgbClr val="003263"/>
              </a:buClr>
            </a:pPr>
            <a:endParaRPr lang="en-US" sz="1000" dirty="0" smtClean="0"/>
          </a:p>
          <a:p>
            <a:pPr marL="857250" indent="-400050">
              <a:buClr>
                <a:srgbClr val="003263"/>
              </a:buClr>
            </a:pPr>
            <a:endParaRPr lang="en-US" sz="2000" dirty="0"/>
          </a:p>
          <a:p>
            <a:pPr marL="857250" lvl="1" indent="-400050">
              <a:buClr>
                <a:srgbClr val="003263"/>
              </a:buClr>
              <a:buFont typeface="Arial" charset="0"/>
              <a:buChar char="•"/>
            </a:pPr>
            <a:endParaRPr lang="en-US" sz="2400" dirty="0"/>
          </a:p>
        </p:txBody>
      </p:sp>
      <p:sp>
        <p:nvSpPr>
          <p:cNvPr id="6" name="Slide Number Placeholder 6"/>
          <p:cNvSpPr>
            <a:spLocks noGrp="1"/>
          </p:cNvSpPr>
          <p:nvPr>
            <p:ph type="sldNum" sz="quarter" idx="12"/>
          </p:nvPr>
        </p:nvSpPr>
        <p:spPr>
          <a:xfrm>
            <a:off x="6705600" y="6400800"/>
            <a:ext cx="2133600" cy="365125"/>
          </a:xfrm>
        </p:spPr>
        <p:txBody>
          <a:bodyPr/>
          <a:lstStyle/>
          <a:p>
            <a:pPr>
              <a:defRPr/>
            </a:pPr>
            <a:r>
              <a:rPr lang="en-US" b="1" dirty="0" smtClean="0">
                <a:solidFill>
                  <a:prstClr val="black"/>
                </a:solidFill>
              </a:rPr>
              <a:t>36</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4" name="Title 3"/>
          <p:cNvSpPr>
            <a:spLocks noGrp="1"/>
          </p:cNvSpPr>
          <p:nvPr>
            <p:ph type="title"/>
          </p:nvPr>
        </p:nvSpPr>
        <p:spPr>
          <a:xfrm>
            <a:off x="304800" y="274638"/>
            <a:ext cx="8458200" cy="944562"/>
          </a:xfrm>
          <a:ln>
            <a:solidFill>
              <a:schemeClr val="accent1">
                <a:shade val="50000"/>
              </a:schemeClr>
            </a:solidFill>
          </a:ln>
        </p:spPr>
        <p:txBody>
          <a:bodyPr>
            <a:normAutofit/>
          </a:bodyPr>
          <a:lstStyle/>
          <a:p>
            <a:pPr>
              <a:defRPr/>
            </a:pPr>
            <a:r>
              <a:rPr lang="en-US" sz="3000" dirty="0" smtClean="0">
                <a:solidFill>
                  <a:srgbClr val="003263"/>
                </a:solidFill>
              </a:rPr>
              <a:t>A Way Forward</a:t>
            </a:r>
            <a:endParaRPr lang="en-US" sz="3000" dirty="0">
              <a:solidFill>
                <a:srgbClr val="003263"/>
              </a:solidFill>
            </a:endParaRPr>
          </a:p>
        </p:txBody>
      </p:sp>
      <p:sp>
        <p:nvSpPr>
          <p:cNvPr id="4099" name="TextBox 7"/>
          <p:cNvSpPr txBox="1">
            <a:spLocks noChangeArrowheads="1"/>
          </p:cNvSpPr>
          <p:nvPr/>
        </p:nvSpPr>
        <p:spPr bwMode="auto">
          <a:xfrm>
            <a:off x="304801" y="1219200"/>
            <a:ext cx="8458200" cy="5105400"/>
          </a:xfrm>
          <a:prstGeom prst="rect">
            <a:avLst/>
          </a:prstGeom>
          <a:noFill/>
          <a:ln w="9525">
            <a:solidFill>
              <a:srgbClr val="003263"/>
            </a:solidFill>
            <a:miter lim="800000"/>
            <a:headEnd/>
            <a:tailEnd/>
          </a:ln>
        </p:spPr>
        <p:txBody>
          <a:bodyPr/>
          <a:lstStyle/>
          <a:p>
            <a:pPr marL="857250" lvl="1" indent="-400050">
              <a:buClr>
                <a:srgbClr val="003263"/>
              </a:buClr>
            </a:pPr>
            <a:r>
              <a:rPr lang="en-US" sz="2400" dirty="0" smtClean="0"/>
              <a:t>Federal:</a:t>
            </a:r>
          </a:p>
          <a:p>
            <a:pPr marL="857250" lvl="1" indent="-400050">
              <a:buClr>
                <a:srgbClr val="003263"/>
              </a:buClr>
              <a:buFont typeface="Arial" charset="0"/>
              <a:buChar char="•"/>
            </a:pPr>
            <a:r>
              <a:rPr lang="en-US" sz="2000" dirty="0" smtClean="0"/>
              <a:t>Implement </a:t>
            </a:r>
            <a:r>
              <a:rPr lang="en-US" sz="2000" dirty="0"/>
              <a:t>statutory budget controls that address discretionary and mandatory spending as well as tax </a:t>
            </a:r>
            <a:r>
              <a:rPr lang="en-US" sz="2000" dirty="0" smtClean="0"/>
              <a:t>preferences in order to stabilize our debt/ GDP at a reasonable level</a:t>
            </a:r>
          </a:p>
          <a:p>
            <a:pPr marL="857250" lvl="1" indent="-400050">
              <a:buClr>
                <a:srgbClr val="003263"/>
              </a:buClr>
            </a:pPr>
            <a:endParaRPr lang="en-US" sz="2000" dirty="0"/>
          </a:p>
          <a:p>
            <a:pPr marL="857250" lvl="1" indent="-400050">
              <a:buClr>
                <a:srgbClr val="003263"/>
              </a:buClr>
              <a:buFont typeface="Arial" charset="0"/>
              <a:buChar char="•"/>
            </a:pPr>
            <a:r>
              <a:rPr lang="en-US" sz="2000" dirty="0" smtClean="0"/>
              <a:t> </a:t>
            </a:r>
            <a:r>
              <a:rPr lang="en-US" sz="2000" dirty="0"/>
              <a:t>Achieve Social Security reform that makes the program solvent, </a:t>
            </a:r>
            <a:r>
              <a:rPr lang="en-US" sz="2000" dirty="0" smtClean="0"/>
              <a:t>secure, sustainable</a:t>
            </a:r>
            <a:r>
              <a:rPr lang="en-US" sz="2000" dirty="0"/>
              <a:t>, </a:t>
            </a:r>
            <a:r>
              <a:rPr lang="en-US" sz="2000" dirty="0" smtClean="0"/>
              <a:t>more </a:t>
            </a:r>
            <a:r>
              <a:rPr lang="en-US" sz="2000" dirty="0"/>
              <a:t>savings </a:t>
            </a:r>
            <a:r>
              <a:rPr lang="en-US" sz="2000" dirty="0" smtClean="0"/>
              <a:t>oriented</a:t>
            </a:r>
          </a:p>
          <a:p>
            <a:pPr marL="857250" lvl="1" indent="-400050">
              <a:buClr>
                <a:srgbClr val="003263"/>
              </a:buClr>
            </a:pPr>
            <a:endParaRPr lang="en-US" sz="2000" dirty="0"/>
          </a:p>
          <a:p>
            <a:pPr marL="857250" lvl="1" indent="-400050">
              <a:buClr>
                <a:srgbClr val="003263"/>
              </a:buClr>
              <a:buFont typeface="Arial" charset="0"/>
              <a:buChar char="•"/>
            </a:pPr>
            <a:r>
              <a:rPr lang="en-US" sz="2000" dirty="0" smtClean="0"/>
              <a:t> </a:t>
            </a:r>
            <a:r>
              <a:rPr lang="en-US" sz="2000" dirty="0"/>
              <a:t>Reduce the rate of increase in health care costs and more effectively target related taxpayer subsidies and tax </a:t>
            </a:r>
            <a:r>
              <a:rPr lang="en-US" sz="2000" dirty="0" smtClean="0"/>
              <a:t>preferences</a:t>
            </a:r>
          </a:p>
          <a:p>
            <a:pPr marL="857250" lvl="1" indent="-400050">
              <a:buClr>
                <a:srgbClr val="003263"/>
              </a:buClr>
            </a:pPr>
            <a:endParaRPr lang="en-US" sz="2000" dirty="0" smtClean="0"/>
          </a:p>
          <a:p>
            <a:pPr marL="857250" lvl="1" indent="-400050">
              <a:buClr>
                <a:srgbClr val="003263"/>
              </a:buClr>
              <a:buFont typeface="Arial" charset="0"/>
              <a:buChar char="•"/>
            </a:pPr>
            <a:r>
              <a:rPr lang="en-US" sz="2000" dirty="0" smtClean="0"/>
              <a:t>Ensure that all future health care reforms adequately consider coverage, cost quality and personal responsibility</a:t>
            </a:r>
          </a:p>
          <a:p>
            <a:pPr marL="857250" lvl="1" indent="-400050">
              <a:buClr>
                <a:srgbClr val="003263"/>
              </a:buClr>
              <a:buFont typeface="Arial" charset="0"/>
              <a:buChar char="•"/>
            </a:pPr>
            <a:endParaRPr lang="en-US" sz="2000" dirty="0" smtClean="0"/>
          </a:p>
          <a:p>
            <a:pPr marL="857250" lvl="1" indent="-400050">
              <a:buClr>
                <a:srgbClr val="003263"/>
              </a:buClr>
              <a:buFont typeface="Arial" charset="0"/>
              <a:buChar char="•"/>
            </a:pPr>
            <a:r>
              <a:rPr lang="en-US" sz="2000" dirty="0" smtClean="0"/>
              <a:t>Pursue comprehensive tax reform to make system more streamlined, simple, equitable and competitive while generating adequate revenues</a:t>
            </a:r>
          </a:p>
          <a:p>
            <a:pPr marL="857250" lvl="1" indent="-400050">
              <a:buClr>
                <a:srgbClr val="003263"/>
              </a:buClr>
              <a:buFont typeface="Arial" charset="0"/>
              <a:buChar char="•"/>
            </a:pPr>
            <a:endParaRPr lang="en-US" sz="2000" dirty="0"/>
          </a:p>
          <a:p>
            <a:pPr marL="857250" indent="-400050">
              <a:buClr>
                <a:srgbClr val="003263"/>
              </a:buClr>
              <a:buFont typeface="Arial" charset="0"/>
              <a:buChar char="•"/>
            </a:pPr>
            <a:endParaRPr lang="en-US" sz="2000" dirty="0"/>
          </a:p>
          <a:p>
            <a:pPr marL="857250" lvl="1" indent="-400050">
              <a:buClr>
                <a:srgbClr val="003263"/>
              </a:buClr>
              <a:buFont typeface="Arial" charset="0"/>
              <a:buChar char="•"/>
            </a:pPr>
            <a:endParaRPr lang="en-US" sz="2000" dirty="0"/>
          </a:p>
        </p:txBody>
      </p:sp>
      <p:sp>
        <p:nvSpPr>
          <p:cNvPr id="6" name="Slide Number Placeholder 6"/>
          <p:cNvSpPr>
            <a:spLocks noGrp="1"/>
          </p:cNvSpPr>
          <p:nvPr>
            <p:ph type="sldNum" sz="quarter" idx="12"/>
          </p:nvPr>
        </p:nvSpPr>
        <p:spPr>
          <a:xfrm>
            <a:off x="6629400" y="6400800"/>
            <a:ext cx="2133600" cy="365125"/>
          </a:xfrm>
        </p:spPr>
        <p:txBody>
          <a:bodyPr/>
          <a:lstStyle/>
          <a:p>
            <a:pPr>
              <a:defRPr/>
            </a:pPr>
            <a:r>
              <a:rPr lang="en-US" b="1" dirty="0" smtClean="0">
                <a:solidFill>
                  <a:prstClr val="black"/>
                </a:solidFill>
              </a:rPr>
              <a:t>37</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28600"/>
            <a:ext cx="8686800" cy="914400"/>
          </a:xfrm>
          <a:ln>
            <a:solidFill>
              <a:srgbClr val="002060"/>
            </a:solidFill>
          </a:ln>
        </p:spPr>
        <p:txBody>
          <a:bodyPr>
            <a:noAutofit/>
          </a:bodyPr>
          <a:lstStyle/>
          <a:p>
            <a:pPr marL="1371404" algn="l">
              <a:lnSpc>
                <a:spcPts val="2200"/>
              </a:lnSpc>
            </a:pPr>
            <a:r>
              <a:rPr lang="en-US" sz="3200" b="1" dirty="0" smtClean="0"/>
              <a:t/>
            </a:r>
            <a:br>
              <a:rPr lang="en-US" sz="3200" b="1" dirty="0" smtClean="0"/>
            </a:br>
            <a:r>
              <a:rPr lang="en-US" sz="2800" b="1" dirty="0" smtClean="0"/>
              <a:t>                   The Bottom Line</a:t>
            </a:r>
            <a:r>
              <a:rPr lang="en-US" sz="3200" b="1" dirty="0" smtClean="0"/>
              <a:t/>
            </a:r>
            <a:br>
              <a:rPr lang="en-US" sz="3200" b="1" dirty="0" smtClean="0"/>
            </a:br>
            <a:endParaRPr lang="en-US" sz="3200" b="1" dirty="0"/>
          </a:p>
        </p:txBody>
      </p:sp>
      <p:pic>
        <p:nvPicPr>
          <p:cNvPr id="7" name="Picture 6" descr="PGPF_LogoMain_FL.jpg"/>
          <p:cNvPicPr>
            <a:picLocks noChangeAspect="1"/>
          </p:cNvPicPr>
          <p:nvPr/>
        </p:nvPicPr>
        <p:blipFill>
          <a:blip r:embed="rId3" cstate="print"/>
          <a:stretch>
            <a:fillRect/>
          </a:stretch>
        </p:blipFill>
        <p:spPr>
          <a:xfrm>
            <a:off x="277760" y="309751"/>
            <a:ext cx="1143508" cy="601847"/>
          </a:xfrm>
          <a:prstGeom prst="rect">
            <a:avLst/>
          </a:prstGeom>
        </p:spPr>
      </p:pic>
      <p:sp>
        <p:nvSpPr>
          <p:cNvPr id="9" name="TextBox 8"/>
          <p:cNvSpPr txBox="1"/>
          <p:nvPr/>
        </p:nvSpPr>
        <p:spPr>
          <a:xfrm>
            <a:off x="914400" y="1676400"/>
            <a:ext cx="7239000" cy="3046988"/>
          </a:xfrm>
          <a:prstGeom prst="rect">
            <a:avLst/>
          </a:prstGeom>
          <a:noFill/>
        </p:spPr>
        <p:txBody>
          <a:bodyPr wrap="square" rtlCol="0">
            <a:spAutoFit/>
          </a:bodyPr>
          <a:lstStyle/>
          <a:p>
            <a:pPr algn="ctr"/>
            <a:r>
              <a:rPr lang="en-US" sz="2400" i="1" dirty="0" smtClean="0"/>
              <a:t>“If we do not take steps to keep our economy strong for both today and tomorrow, our national security, international standing, standard of living, our social safety net, and even our domestic tranquility will suffer over time.”</a:t>
            </a:r>
          </a:p>
          <a:p>
            <a:pPr algn="ctr"/>
            <a:endParaRPr lang="en-US" sz="2400" i="1" dirty="0" smtClean="0"/>
          </a:p>
          <a:p>
            <a:pPr algn="ctr"/>
            <a:r>
              <a:rPr lang="en-US" sz="2400" i="1" dirty="0" smtClean="0"/>
              <a:t>	- Hon. David M. Walker, Former Comptroller General of the United States (1998-2008)</a:t>
            </a:r>
          </a:p>
        </p:txBody>
      </p:sp>
      <p:sp>
        <p:nvSpPr>
          <p:cNvPr id="5" name="Slide Number Placeholder 10"/>
          <p:cNvSpPr>
            <a:spLocks noGrp="1"/>
          </p:cNvSpPr>
          <p:nvPr>
            <p:ph type="sldNum" sz="quarter" idx="4294967295"/>
          </p:nvPr>
        </p:nvSpPr>
        <p:spPr>
          <a:xfrm>
            <a:off x="6553200" y="6313547"/>
            <a:ext cx="2133600" cy="365125"/>
          </a:xfrm>
          <a:prstGeom prst="rect">
            <a:avLst/>
          </a:prstGeom>
        </p:spPr>
        <p:txBody>
          <a:bodyPr/>
          <a:lstStyle/>
          <a:p>
            <a:r>
              <a:rPr lang="en-US" b="1" dirty="0" smtClean="0">
                <a:solidFill>
                  <a:schemeClr val="tx1"/>
                </a:solidFill>
              </a:rPr>
              <a:t>2</a:t>
            </a:r>
            <a:endParaRPr lang="en-US" b="1" dirty="0">
              <a:solidFill>
                <a:schemeClr val="tx1"/>
              </a:solidFill>
            </a:endParaRPr>
          </a:p>
        </p:txBody>
      </p:sp>
      <p:sp>
        <p:nvSpPr>
          <p:cNvPr id="8" name="Rectangle 7"/>
          <p:cNvSpPr/>
          <p:nvPr/>
        </p:nvSpPr>
        <p:spPr>
          <a:xfrm>
            <a:off x="228600" y="1143000"/>
            <a:ext cx="8686800" cy="5170547"/>
          </a:xfrm>
          <a:prstGeom prst="rect">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2" name="Title 1"/>
          <p:cNvSpPr>
            <a:spLocks noGrp="1"/>
          </p:cNvSpPr>
          <p:nvPr>
            <p:ph type="title"/>
          </p:nvPr>
        </p:nvSpPr>
        <p:spPr>
          <a:xfrm>
            <a:off x="266700" y="274638"/>
            <a:ext cx="8496300" cy="914399"/>
          </a:xfrm>
          <a:ln>
            <a:solidFill>
              <a:srgbClr val="003366"/>
            </a:solidFill>
          </a:ln>
        </p:spPr>
        <p:txBody>
          <a:bodyPr/>
          <a:lstStyle/>
          <a:p>
            <a:r>
              <a:rPr lang="en-US" sz="3000" dirty="0" smtClean="0"/>
              <a:t>A Way Forward- Continued</a:t>
            </a:r>
            <a:endParaRPr lang="en-US" sz="3000" dirty="0"/>
          </a:p>
        </p:txBody>
      </p:sp>
      <p:sp>
        <p:nvSpPr>
          <p:cNvPr id="3" name="Content Placeholder 2"/>
          <p:cNvSpPr>
            <a:spLocks noGrp="1"/>
          </p:cNvSpPr>
          <p:nvPr>
            <p:ph idx="1"/>
          </p:nvPr>
        </p:nvSpPr>
        <p:spPr>
          <a:xfrm>
            <a:off x="266700" y="1189037"/>
            <a:ext cx="8496300" cy="5166360"/>
          </a:xfrm>
          <a:ln>
            <a:solidFill>
              <a:srgbClr val="003366"/>
            </a:solidFill>
          </a:ln>
        </p:spPr>
        <p:txBody>
          <a:bodyPr>
            <a:normAutofit/>
          </a:bodyPr>
          <a:lstStyle/>
          <a:p>
            <a:pPr marL="857250" indent="-400050">
              <a:buClr>
                <a:srgbClr val="003263"/>
              </a:buClr>
              <a:buNone/>
            </a:pPr>
            <a:endParaRPr lang="en-US" sz="1000" dirty="0" smtClean="0"/>
          </a:p>
          <a:p>
            <a:pPr marL="857250" lvl="1" indent="-400050">
              <a:buFont typeface="Arial" charset="0"/>
              <a:buChar char="•"/>
            </a:pPr>
            <a:r>
              <a:rPr lang="en-US" sz="2000" dirty="0" smtClean="0"/>
              <a:t>Review, re-prioritize and re-engineer the base of the federal government to focus on the future and generate real results</a:t>
            </a:r>
            <a:endParaRPr lang="en-US" sz="2000" dirty="0" smtClean="0">
              <a:effectLst>
                <a:outerShdw blurRad="38100" dist="38100" dir="2700000" algn="tl">
                  <a:srgbClr val="000000">
                    <a:alpha val="43137"/>
                  </a:srgbClr>
                </a:outerShdw>
              </a:effectLst>
            </a:endParaRPr>
          </a:p>
          <a:p>
            <a:pPr marL="857250" lvl="1" indent="-400050">
              <a:buFont typeface="Arial" charset="0"/>
              <a:buChar char="•"/>
            </a:pPr>
            <a:r>
              <a:rPr lang="en-US" sz="2000" dirty="0" smtClean="0"/>
              <a:t>Ensure that we have process that will enable us to achieve the above objectives within a reasonable period of time</a:t>
            </a:r>
          </a:p>
          <a:p>
            <a:pPr marL="857250" lvl="1" indent="-400050">
              <a:buNone/>
            </a:pPr>
            <a:endParaRPr lang="en-US" sz="2000" dirty="0" smtClean="0"/>
          </a:p>
          <a:p>
            <a:pPr marL="857250" lvl="1" indent="-400050">
              <a:buNone/>
            </a:pPr>
            <a:r>
              <a:rPr lang="en-US" sz="2400" dirty="0" smtClean="0"/>
              <a:t>State and Local:</a:t>
            </a:r>
          </a:p>
          <a:p>
            <a:pPr marL="857250" lvl="1" indent="-400050">
              <a:buFont typeface="Arial" pitchFamily="34" charset="0"/>
              <a:buChar char="•"/>
            </a:pPr>
            <a:r>
              <a:rPr lang="en-US" sz="2000" dirty="0" smtClean="0"/>
              <a:t>Reform pension and health systems to make them reasonable, affordable and sustainable</a:t>
            </a:r>
          </a:p>
          <a:p>
            <a:pPr marL="857250" lvl="1" indent="-400050">
              <a:buFont typeface="Arial" pitchFamily="34" charset="0"/>
              <a:buChar char="•"/>
            </a:pPr>
            <a:r>
              <a:rPr lang="en-US" sz="2000" dirty="0" smtClean="0"/>
              <a:t>Review, re-prioritize and re-engineer the base of government.</a:t>
            </a:r>
          </a:p>
          <a:p>
            <a:pPr marL="857250" lvl="1" indent="-400050">
              <a:buFont typeface="Arial" pitchFamily="34" charset="0"/>
              <a:buChar char="•"/>
            </a:pPr>
            <a:r>
              <a:rPr lang="en-US" sz="2000" dirty="0" smtClean="0"/>
              <a:t>Pursue comprehensive tax reform in coordination with the federal government.</a:t>
            </a:r>
          </a:p>
          <a:p>
            <a:pPr marL="857250" lvl="1" indent="-400050">
              <a:buFont typeface="Arial" pitchFamily="34" charset="0"/>
              <a:buChar char="•"/>
            </a:pPr>
            <a:r>
              <a:rPr lang="en-US" sz="2000" dirty="0" smtClean="0"/>
              <a:t>Consider an exchange of primary roles, functions and revenue sources as part of a new federalism or devolution effort (e.g., health care, education, infrastructure)</a:t>
            </a:r>
          </a:p>
          <a:p>
            <a:pPr marL="857250" lvl="1" indent="-400050"/>
            <a:endParaRPr lang="en-US" sz="2400" dirty="0" smtClean="0"/>
          </a:p>
          <a:p>
            <a:endParaRPr lang="en-US" dirty="0"/>
          </a:p>
        </p:txBody>
      </p:sp>
      <p:sp>
        <p:nvSpPr>
          <p:cNvPr id="6" name="Slide Number Placeholder 6"/>
          <p:cNvSpPr>
            <a:spLocks noGrp="1"/>
          </p:cNvSpPr>
          <p:nvPr>
            <p:ph type="sldNum" sz="quarter" idx="12"/>
          </p:nvPr>
        </p:nvSpPr>
        <p:spPr>
          <a:xfrm>
            <a:off x="6629400" y="6400800"/>
            <a:ext cx="2133600" cy="365125"/>
          </a:xfrm>
        </p:spPr>
        <p:txBody>
          <a:bodyPr/>
          <a:lstStyle/>
          <a:p>
            <a:pPr>
              <a:defRPr/>
            </a:pPr>
            <a:r>
              <a:rPr lang="en-US" b="1" dirty="0" smtClean="0">
                <a:solidFill>
                  <a:prstClr val="black"/>
                </a:solidFill>
              </a:rPr>
              <a:t>38</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PF_LogoMain_FL.jpg"/>
          <p:cNvPicPr>
            <a:picLocks noChangeAspect="1"/>
          </p:cNvPicPr>
          <p:nvPr/>
        </p:nvPicPr>
        <p:blipFill>
          <a:blip r:embed="rId3" cstate="print"/>
          <a:stretch>
            <a:fillRect/>
          </a:stretch>
        </p:blipFill>
        <p:spPr>
          <a:xfrm>
            <a:off x="307256" y="309751"/>
            <a:ext cx="1143508" cy="601847"/>
          </a:xfrm>
          <a:prstGeom prst="rect">
            <a:avLst/>
          </a:prstGeom>
        </p:spPr>
      </p:pic>
      <p:sp>
        <p:nvSpPr>
          <p:cNvPr id="5" name="Title 3"/>
          <p:cNvSpPr>
            <a:spLocks noGrp="1"/>
          </p:cNvSpPr>
          <p:nvPr>
            <p:ph type="title"/>
          </p:nvPr>
        </p:nvSpPr>
        <p:spPr>
          <a:xfrm>
            <a:off x="304800" y="274638"/>
            <a:ext cx="8458200" cy="944562"/>
          </a:xfrm>
          <a:ln>
            <a:solidFill>
              <a:schemeClr val="accent1">
                <a:shade val="50000"/>
              </a:schemeClr>
            </a:solidFill>
          </a:ln>
        </p:spPr>
        <p:txBody>
          <a:bodyPr>
            <a:normAutofit/>
          </a:bodyPr>
          <a:lstStyle/>
          <a:p>
            <a:pPr>
              <a:defRPr/>
            </a:pPr>
            <a:r>
              <a:rPr lang="en-US" sz="3000" dirty="0" smtClean="0">
                <a:solidFill>
                  <a:srgbClr val="003263"/>
                </a:solidFill>
              </a:rPr>
              <a:t>A Way Forward</a:t>
            </a:r>
            <a:endParaRPr lang="en-US" sz="3000" dirty="0">
              <a:solidFill>
                <a:srgbClr val="003263"/>
              </a:solidFill>
            </a:endParaRPr>
          </a:p>
        </p:txBody>
      </p:sp>
      <p:sp>
        <p:nvSpPr>
          <p:cNvPr id="6" name="TextBox 7"/>
          <p:cNvSpPr txBox="1">
            <a:spLocks noChangeArrowheads="1"/>
          </p:cNvSpPr>
          <p:nvPr/>
        </p:nvSpPr>
        <p:spPr bwMode="auto">
          <a:xfrm>
            <a:off x="304801" y="1219200"/>
            <a:ext cx="8458200" cy="5105400"/>
          </a:xfrm>
          <a:prstGeom prst="rect">
            <a:avLst/>
          </a:prstGeom>
          <a:noFill/>
          <a:ln w="9525">
            <a:solidFill>
              <a:srgbClr val="003263"/>
            </a:solidFill>
            <a:miter lim="800000"/>
            <a:headEnd/>
            <a:tailEnd/>
          </a:ln>
        </p:spPr>
        <p:txBody>
          <a:bodyPr/>
          <a:lstStyle/>
          <a:p>
            <a:pPr marL="857250" lvl="1" indent="-400050">
              <a:buClr>
                <a:srgbClr val="003263"/>
              </a:buClr>
              <a:buFont typeface="Arial" charset="0"/>
              <a:buChar char="•"/>
            </a:pPr>
            <a:endParaRPr lang="en-US" sz="2000" dirty="0"/>
          </a:p>
          <a:p>
            <a:pPr marL="857250" indent="-400050">
              <a:buClr>
                <a:srgbClr val="003263"/>
              </a:buClr>
              <a:buFont typeface="Arial" charset="0"/>
              <a:buChar char="•"/>
            </a:pPr>
            <a:endParaRPr lang="en-US" sz="2000" dirty="0"/>
          </a:p>
          <a:p>
            <a:pPr marL="857250" lvl="1" indent="-400050">
              <a:buClr>
                <a:srgbClr val="003263"/>
              </a:buClr>
              <a:buFont typeface="Arial" charset="0"/>
              <a:buChar char="•"/>
            </a:pPr>
            <a:endParaRPr lang="en-US" sz="2000" dirty="0"/>
          </a:p>
        </p:txBody>
      </p:sp>
      <p:sp>
        <p:nvSpPr>
          <p:cNvPr id="7" name="Slide Number Placeholder 6"/>
          <p:cNvSpPr>
            <a:spLocks noGrp="1"/>
          </p:cNvSpPr>
          <p:nvPr>
            <p:ph type="sldNum" sz="quarter" idx="12"/>
          </p:nvPr>
        </p:nvSpPr>
        <p:spPr>
          <a:xfrm>
            <a:off x="6629400" y="6400800"/>
            <a:ext cx="2133600" cy="365125"/>
          </a:xfrm>
        </p:spPr>
        <p:txBody>
          <a:bodyPr/>
          <a:lstStyle/>
          <a:p>
            <a:pPr>
              <a:defRPr/>
            </a:pPr>
            <a:r>
              <a:rPr lang="en-US" b="1" dirty="0" smtClean="0">
                <a:solidFill>
                  <a:prstClr val="black"/>
                </a:solidFill>
              </a:rPr>
              <a:t>39</a:t>
            </a:r>
            <a:endParaRPr lang="en-US" b="1" dirty="0">
              <a:solidFill>
                <a:prstClr val="black"/>
              </a:solidFill>
            </a:endParaRPr>
          </a:p>
        </p:txBody>
      </p:sp>
      <p:sp>
        <p:nvSpPr>
          <p:cNvPr id="8" name="TextBox 7"/>
          <p:cNvSpPr txBox="1"/>
          <p:nvPr/>
        </p:nvSpPr>
        <p:spPr>
          <a:xfrm>
            <a:off x="1524000" y="2057400"/>
            <a:ext cx="6096000" cy="2400657"/>
          </a:xfrm>
          <a:prstGeom prst="rect">
            <a:avLst/>
          </a:prstGeom>
          <a:noFill/>
        </p:spPr>
        <p:txBody>
          <a:bodyPr wrap="square" rtlCol="0">
            <a:spAutoFit/>
          </a:bodyPr>
          <a:lstStyle/>
          <a:p>
            <a:r>
              <a:rPr lang="en-US" sz="2500" i="1" dirty="0" smtClean="0"/>
              <a:t>“Yes, we can do what it takes to create a better future, but we all must do our part, and we need to start now.”</a:t>
            </a:r>
          </a:p>
          <a:p>
            <a:endParaRPr lang="en-US" sz="2500" i="1" dirty="0" smtClean="0"/>
          </a:p>
          <a:p>
            <a:r>
              <a:rPr lang="en-US" sz="2400" i="1" dirty="0" smtClean="0"/>
              <a:t>- Hon. David M. Walker, Former Comptroller General of the United States (1998-2008)</a:t>
            </a:r>
            <a:endParaRPr lang="en-US"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534400" cy="914400"/>
          </a:xfrm>
          <a:ln>
            <a:solidFill>
              <a:srgbClr val="002060"/>
            </a:solidFill>
          </a:ln>
        </p:spPr>
        <p:txBody>
          <a:bodyPr>
            <a:noAutofit/>
          </a:bodyPr>
          <a:lstStyle/>
          <a:p>
            <a:pPr marL="1371404" algn="l">
              <a:lnSpc>
                <a:spcPts val="2200"/>
              </a:lnSpc>
            </a:pPr>
            <a:r>
              <a:rPr lang="en-US" sz="3200" b="1" dirty="0" smtClean="0"/>
              <a:t/>
            </a:r>
            <a:br>
              <a:rPr lang="en-US" sz="3200" b="1" dirty="0" smtClean="0"/>
            </a:br>
            <a:r>
              <a:rPr lang="en-US" sz="2800" b="1" dirty="0" smtClean="0"/>
              <a:t>          Selected Key Sustainability Challenges</a:t>
            </a:r>
            <a:r>
              <a:rPr lang="en-US" sz="3200" b="1" dirty="0" smtClean="0"/>
              <a:t/>
            </a:r>
            <a:br>
              <a:rPr lang="en-US" sz="3200" b="1" dirty="0" smtClean="0"/>
            </a:br>
            <a:endParaRPr lang="en-US" sz="3200" b="1" dirty="0"/>
          </a:p>
        </p:txBody>
      </p:sp>
      <p:sp>
        <p:nvSpPr>
          <p:cNvPr id="10" name="Content Placeholder 9"/>
          <p:cNvSpPr>
            <a:spLocks noGrp="1"/>
          </p:cNvSpPr>
          <p:nvPr>
            <p:ph idx="1"/>
          </p:nvPr>
        </p:nvSpPr>
        <p:spPr>
          <a:xfrm>
            <a:off x="228600" y="1219200"/>
            <a:ext cx="8534400" cy="4906963"/>
          </a:xfrm>
          <a:ln>
            <a:solidFill>
              <a:schemeClr val="tx2">
                <a:lumMod val="50000"/>
              </a:schemeClr>
            </a:solidFill>
          </a:ln>
        </p:spPr>
        <p:txBody>
          <a:bodyPr>
            <a:noAutofit/>
          </a:bodyPr>
          <a:lstStyle/>
          <a:p>
            <a:r>
              <a:rPr lang="en-US" sz="2400" dirty="0" smtClean="0"/>
              <a:t>Fiscal</a:t>
            </a:r>
          </a:p>
          <a:p>
            <a:r>
              <a:rPr lang="en-US" sz="2400" dirty="0" smtClean="0"/>
              <a:t>Entitlement Programs</a:t>
            </a:r>
          </a:p>
          <a:p>
            <a:r>
              <a:rPr lang="en-US" sz="2400" dirty="0" smtClean="0"/>
              <a:t>Health Care</a:t>
            </a:r>
          </a:p>
          <a:p>
            <a:r>
              <a:rPr lang="en-US" sz="2400" dirty="0" smtClean="0"/>
              <a:t>Tax System</a:t>
            </a:r>
          </a:p>
          <a:p>
            <a:r>
              <a:rPr lang="en-US" sz="2400" dirty="0" smtClean="0"/>
              <a:t>Education System</a:t>
            </a:r>
          </a:p>
          <a:p>
            <a:r>
              <a:rPr lang="en-US" sz="2400" dirty="0" smtClean="0"/>
              <a:t>Critical Infrastructure</a:t>
            </a:r>
          </a:p>
          <a:p>
            <a:r>
              <a:rPr lang="en-US" sz="2400" dirty="0" smtClean="0"/>
              <a:t>Immigration Policy</a:t>
            </a:r>
          </a:p>
          <a:p>
            <a:r>
              <a:rPr lang="en-US" sz="2400" dirty="0" smtClean="0"/>
              <a:t>Savings Rates</a:t>
            </a:r>
          </a:p>
          <a:p>
            <a:r>
              <a:rPr lang="en-US" sz="2400" dirty="0" smtClean="0"/>
              <a:t>Innovation Gap</a:t>
            </a:r>
          </a:p>
          <a:p>
            <a:r>
              <a:rPr lang="en-US" sz="2400" dirty="0" smtClean="0"/>
              <a:t>Operational Structures and Practices</a:t>
            </a:r>
          </a:p>
          <a:p>
            <a:r>
              <a:rPr lang="en-US" sz="2400" dirty="0" smtClean="0"/>
              <a:t>Dysfunctional Political System</a:t>
            </a:r>
            <a:endParaRPr lang="en-US" sz="2400" dirty="0"/>
          </a:p>
        </p:txBody>
      </p:sp>
      <p:sp>
        <p:nvSpPr>
          <p:cNvPr id="5" name="Slide Number Placeholder 10"/>
          <p:cNvSpPr>
            <a:spLocks noGrp="1"/>
          </p:cNvSpPr>
          <p:nvPr>
            <p:ph type="sldNum" sz="quarter" idx="12"/>
          </p:nvPr>
        </p:nvSpPr>
        <p:spPr>
          <a:prstGeom prst="rect">
            <a:avLst/>
          </a:prstGeom>
        </p:spPr>
        <p:txBody>
          <a:bodyPr/>
          <a:lstStyle/>
          <a:p>
            <a:r>
              <a:rPr lang="en-US" b="1" dirty="0" smtClean="0">
                <a:solidFill>
                  <a:schemeClr val="tx1"/>
                </a:solidFill>
              </a:rPr>
              <a:t>3</a:t>
            </a:r>
            <a:endParaRPr lang="en-US" b="1" dirty="0">
              <a:solidFill>
                <a:schemeClr val="tx1"/>
              </a:solidFill>
            </a:endParaRPr>
          </a:p>
        </p:txBody>
      </p:sp>
      <p:pic>
        <p:nvPicPr>
          <p:cNvPr id="7" name="Picture 6" descr="PGPF_LogoMain_FL.jpg"/>
          <p:cNvPicPr>
            <a:picLocks noChangeAspect="1"/>
          </p:cNvPicPr>
          <p:nvPr/>
        </p:nvPicPr>
        <p:blipFill>
          <a:blip r:embed="rId3" cstate="print"/>
          <a:stretch>
            <a:fillRect/>
          </a:stretch>
        </p:blipFill>
        <p:spPr>
          <a:xfrm>
            <a:off x="457200" y="381000"/>
            <a:ext cx="1143508" cy="601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27"/>
          <p:cNvGraphicFramePr>
            <a:graphicFrameLocks noGrp="1"/>
          </p:cNvGraphicFramePr>
          <p:nvPr>
            <p:ph type="chart" sz="quarter" idx="4294967295"/>
          </p:nvPr>
        </p:nvGraphicFramePr>
        <p:xfrm>
          <a:off x="2819400" y="955807"/>
          <a:ext cx="6400800" cy="518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nvGraphicFramePr>
        <p:xfrm>
          <a:off x="4572000" y="1759974"/>
          <a:ext cx="4343400" cy="403860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descr="PGPF_LogoMain_FL.jpg"/>
          <p:cNvPicPr>
            <a:picLocks noChangeAspect="1"/>
          </p:cNvPicPr>
          <p:nvPr/>
        </p:nvPicPr>
        <p:blipFill>
          <a:blip r:embed="rId5" cstate="print"/>
          <a:stretch>
            <a:fillRect/>
          </a:stretch>
        </p:blipFill>
        <p:spPr>
          <a:xfrm>
            <a:off x="361336" y="353960"/>
            <a:ext cx="1143508" cy="601847"/>
          </a:xfrm>
          <a:prstGeom prst="rect">
            <a:avLst/>
          </a:prstGeom>
        </p:spPr>
      </p:pic>
      <p:sp>
        <p:nvSpPr>
          <p:cNvPr id="4" name="Title 3"/>
          <p:cNvSpPr>
            <a:spLocks noGrp="1"/>
          </p:cNvSpPr>
          <p:nvPr>
            <p:ph type="title"/>
          </p:nvPr>
        </p:nvSpPr>
        <p:spPr>
          <a:xfrm>
            <a:off x="304800" y="304800"/>
            <a:ext cx="8458200" cy="914400"/>
          </a:xfrm>
          <a:ln>
            <a:solidFill>
              <a:srgbClr val="002060"/>
            </a:solidFill>
          </a:ln>
        </p:spPr>
        <p:txBody>
          <a:bodyPr>
            <a:normAutofit fontScale="90000"/>
          </a:bodyPr>
          <a:lstStyle/>
          <a:p>
            <a:pPr>
              <a:lnSpc>
                <a:spcPts val="3340"/>
              </a:lnSpc>
            </a:pPr>
            <a:r>
              <a:rPr lang="en-US" sz="2400" b="1" dirty="0" smtClean="0"/>
              <a:t>Total Federal Spending </a:t>
            </a:r>
            <a:r>
              <a:rPr lang="en-US" sz="2000" dirty="0" smtClean="0"/>
              <a:t/>
            </a:r>
            <a:br>
              <a:rPr lang="en-US" sz="2000" dirty="0" smtClean="0"/>
            </a:br>
            <a:r>
              <a:rPr lang="en-US" sz="2000" dirty="0" smtClean="0"/>
              <a:t>(As Percentage of U.S. Economy)</a:t>
            </a:r>
            <a:endParaRPr lang="en-US" sz="2000" dirty="0"/>
          </a:p>
        </p:txBody>
      </p:sp>
      <p:sp>
        <p:nvSpPr>
          <p:cNvPr id="31" name="TextBox 30"/>
          <p:cNvSpPr txBox="1"/>
          <p:nvPr/>
        </p:nvSpPr>
        <p:spPr>
          <a:xfrm>
            <a:off x="6019800" y="4936800"/>
            <a:ext cx="2590800" cy="861774"/>
          </a:xfrm>
          <a:prstGeom prst="rect">
            <a:avLst/>
          </a:prstGeom>
          <a:noFill/>
          <a:ln>
            <a:solidFill>
              <a:srgbClr val="003263"/>
            </a:solidFill>
          </a:ln>
        </p:spPr>
        <p:txBody>
          <a:bodyPr wrap="square" rtlCol="0">
            <a:spAutoFit/>
          </a:bodyPr>
          <a:lstStyle/>
          <a:p>
            <a:pPr algn="ctr"/>
            <a:r>
              <a:rPr lang="en-US" dirty="0" smtClean="0"/>
              <a:t>Projected Size of the Total Economy: $28.7 Trillion</a:t>
            </a:r>
          </a:p>
          <a:p>
            <a:pPr algn="ctr"/>
            <a:r>
              <a:rPr lang="en-US" sz="1400" dirty="0" smtClean="0"/>
              <a:t>(Constant 2009 Dollars)</a:t>
            </a:r>
            <a:endParaRPr lang="en-US" sz="1400" dirty="0"/>
          </a:p>
        </p:txBody>
      </p:sp>
      <p:graphicFrame>
        <p:nvGraphicFramePr>
          <p:cNvPr id="8" name="Chart 7"/>
          <p:cNvGraphicFramePr/>
          <p:nvPr/>
        </p:nvGraphicFramePr>
        <p:xfrm>
          <a:off x="381000" y="1927123"/>
          <a:ext cx="2667000" cy="30480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81000" y="4936800"/>
            <a:ext cx="2362200" cy="861774"/>
          </a:xfrm>
          <a:prstGeom prst="rect">
            <a:avLst/>
          </a:prstGeom>
          <a:noFill/>
          <a:ln>
            <a:solidFill>
              <a:srgbClr val="003263"/>
            </a:solidFill>
          </a:ln>
        </p:spPr>
        <p:txBody>
          <a:bodyPr wrap="square" rtlCol="0">
            <a:spAutoFit/>
          </a:bodyPr>
          <a:lstStyle/>
          <a:p>
            <a:pPr algn="ctr"/>
            <a:r>
              <a:rPr lang="en-US" dirty="0" smtClean="0"/>
              <a:t>Size of the Total Economy: $8.8 Billion </a:t>
            </a:r>
            <a:r>
              <a:rPr lang="en-US" sz="1400" dirty="0" smtClean="0"/>
              <a:t>(Constant 2009 Dollars)</a:t>
            </a:r>
            <a:endParaRPr lang="en-US" sz="1400" dirty="0"/>
          </a:p>
        </p:txBody>
      </p:sp>
      <p:sp>
        <p:nvSpPr>
          <p:cNvPr id="10" name="Rectangle 9"/>
          <p:cNvSpPr/>
          <p:nvPr/>
        </p:nvSpPr>
        <p:spPr>
          <a:xfrm>
            <a:off x="304800" y="1219200"/>
            <a:ext cx="8458200" cy="516636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p:cNvSpPr txBox="1"/>
          <p:nvPr/>
        </p:nvSpPr>
        <p:spPr>
          <a:xfrm>
            <a:off x="775036" y="1759974"/>
            <a:ext cx="857627"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tx1"/>
                </a:solidFill>
              </a:rPr>
              <a:t>2%</a:t>
            </a:r>
            <a:endParaRPr lang="en-US" sz="1800" dirty="0">
              <a:solidFill>
                <a:schemeClr val="tx1"/>
              </a:solidFill>
            </a:endParaRPr>
          </a:p>
        </p:txBody>
      </p:sp>
      <p:sp>
        <p:nvSpPr>
          <p:cNvPr id="12" name="Rectangle 11"/>
          <p:cNvSpPr/>
          <p:nvPr/>
        </p:nvSpPr>
        <p:spPr>
          <a:xfrm>
            <a:off x="1447800" y="1557791"/>
            <a:ext cx="652743" cy="369332"/>
          </a:xfrm>
          <a:prstGeom prst="rect">
            <a:avLst/>
          </a:prstGeom>
        </p:spPr>
        <p:txBody>
          <a:bodyPr wrap="none">
            <a:spAutoFit/>
          </a:bodyPr>
          <a:lstStyle/>
          <a:p>
            <a:pPr algn="ctr"/>
            <a:r>
              <a:rPr lang="en-US" b="1" dirty="0" smtClean="0"/>
              <a:t>1800</a:t>
            </a:r>
            <a:endParaRPr lang="en-US" dirty="0" smtClean="0"/>
          </a:p>
        </p:txBody>
      </p:sp>
      <p:sp>
        <p:nvSpPr>
          <p:cNvPr id="14" name="Slide Number Placeholder 10"/>
          <p:cNvSpPr>
            <a:spLocks noGrp="1"/>
          </p:cNvSpPr>
          <p:nvPr>
            <p:ph type="sldNum" sz="quarter" idx="4294967295"/>
          </p:nvPr>
        </p:nvSpPr>
        <p:spPr>
          <a:xfrm>
            <a:off x="6553200" y="6400800"/>
            <a:ext cx="2133600" cy="365125"/>
          </a:xfrm>
          <a:prstGeom prst="rect">
            <a:avLst/>
          </a:prstGeom>
        </p:spPr>
        <p:txBody>
          <a:bodyPr/>
          <a:lstStyle/>
          <a:p>
            <a:pPr algn="r"/>
            <a:r>
              <a:rPr lang="en-US" sz="1200" b="1" dirty="0" smtClean="0">
                <a:solidFill>
                  <a:schemeClr val="tx1"/>
                </a:solidFill>
                <a:latin typeface="+mj-lt"/>
                <a:cs typeface="Arial" pitchFamily="34" charset="0"/>
              </a:rPr>
              <a:t>4</a:t>
            </a:r>
            <a:endParaRPr lang="en-US" sz="1200" b="1" dirty="0">
              <a:solidFill>
                <a:schemeClr val="tx1"/>
              </a:solidFill>
              <a:latin typeface="+mj-lt"/>
              <a:cs typeface="Arial" pitchFamily="34" charset="0"/>
            </a:endParaRPr>
          </a:p>
        </p:txBody>
      </p:sp>
      <p:sp>
        <p:nvSpPr>
          <p:cNvPr id="15" name="TextBox 14"/>
          <p:cNvSpPr txBox="1"/>
          <p:nvPr/>
        </p:nvSpPr>
        <p:spPr>
          <a:xfrm>
            <a:off x="228600" y="5860408"/>
            <a:ext cx="8458200" cy="553998"/>
          </a:xfrm>
          <a:prstGeom prst="rect">
            <a:avLst/>
          </a:prstGeom>
          <a:noFill/>
        </p:spPr>
        <p:txBody>
          <a:bodyPr wrap="square" rtlCol="0">
            <a:spAutoFit/>
          </a:bodyPr>
          <a:lstStyle/>
          <a:p>
            <a:r>
              <a:rPr lang="en-US" sz="1000" cap="all" dirty="0" smtClean="0"/>
              <a:t>SourceS: </a:t>
            </a:r>
            <a:r>
              <a:rPr lang="en-US" sz="1000" dirty="0" smtClean="0"/>
              <a:t>Data from the Congressional Budget Office</a:t>
            </a:r>
            <a:r>
              <a:rPr lang="en-US" sz="1000" i="1" dirty="0" smtClean="0"/>
              <a:t>; Long-Term Budget Outlook: June 2010</a:t>
            </a:r>
            <a:r>
              <a:rPr lang="en-US" sz="1000" dirty="0" smtClean="0"/>
              <a:t>, alternative fiscal scenario. Data from </a:t>
            </a:r>
            <a:r>
              <a:rPr lang="en-US" sz="1000" i="1" dirty="0" smtClean="0"/>
              <a:t>Historical Statistics of the United States</a:t>
            </a:r>
            <a:r>
              <a:rPr lang="en-US" sz="1000" dirty="0" smtClean="0"/>
              <a:t>, Millennial Edition On Line, Cambridge 2006. Compiled by PGPF.</a:t>
            </a:r>
          </a:p>
          <a:p>
            <a:r>
              <a:rPr lang="en-US" sz="1000" cap="all" dirty="0" smtClean="0"/>
              <a:t>Note: </a:t>
            </a:r>
            <a:r>
              <a:rPr lang="en-US" sz="1000" dirty="0" smtClean="0"/>
              <a:t>The alternative fiscal scenario includes several changes to current law that are widely anticipated to occur (i.e. adjustments to Medicare payment rates).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14400"/>
          </a:xfrm>
          <a:ln>
            <a:solidFill>
              <a:srgbClr val="003263"/>
            </a:solidFill>
          </a:ln>
        </p:spPr>
        <p:txBody>
          <a:bodyPr/>
          <a:lstStyle/>
          <a:p>
            <a:pPr marL="1371600" algn="l">
              <a:lnSpc>
                <a:spcPts val="2400"/>
              </a:lnSpc>
            </a:pPr>
            <a:r>
              <a:rPr lang="en-US" sz="1800" dirty="0" smtClean="0"/>
              <a:t>The total debt includes debt held by the public (domestic and foreign investors) and debt the government owes to various government programs*</a:t>
            </a:r>
            <a:endParaRPr lang="en-US" sz="1800" dirty="0"/>
          </a:p>
        </p:txBody>
      </p:sp>
      <p:graphicFrame>
        <p:nvGraphicFramePr>
          <p:cNvPr id="4" name="Content Placeholder 3"/>
          <p:cNvGraphicFramePr>
            <a:graphicFrameLocks noGrp="1"/>
          </p:cNvGraphicFramePr>
          <p:nvPr>
            <p:ph idx="1"/>
          </p:nvPr>
        </p:nvGraphicFramePr>
        <p:xfrm>
          <a:off x="228600" y="1189038"/>
          <a:ext cx="8686800" cy="516636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p:cNvSpPr/>
          <p:nvPr/>
        </p:nvSpPr>
        <p:spPr>
          <a:xfrm>
            <a:off x="4150420" y="3360176"/>
            <a:ext cx="207365" cy="1153631"/>
          </a:xfrm>
          <a:prstGeom prst="rightBrace">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a:endParaRPr>
          </a:p>
        </p:txBody>
      </p:sp>
      <p:sp>
        <p:nvSpPr>
          <p:cNvPr id="6" name="TextBox 1"/>
          <p:cNvSpPr txBox="1"/>
          <p:nvPr/>
        </p:nvSpPr>
        <p:spPr>
          <a:xfrm>
            <a:off x="4150420" y="3675631"/>
            <a:ext cx="1295422" cy="838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latin typeface="Arial"/>
              </a:rPr>
              <a:t>57 %</a:t>
            </a:r>
          </a:p>
          <a:p>
            <a:pPr algn="ctr"/>
            <a:r>
              <a:rPr lang="en-US" sz="1400" b="1" dirty="0" smtClean="0">
                <a:latin typeface="Arial"/>
              </a:rPr>
              <a:t>of GDP</a:t>
            </a:r>
            <a:endParaRPr lang="en-US" sz="1400" b="1" dirty="0">
              <a:latin typeface="Arial"/>
            </a:endParaRPr>
          </a:p>
        </p:txBody>
      </p:sp>
      <p:sp>
        <p:nvSpPr>
          <p:cNvPr id="7" name="TextBox 1"/>
          <p:cNvSpPr txBox="1"/>
          <p:nvPr/>
        </p:nvSpPr>
        <p:spPr>
          <a:xfrm>
            <a:off x="7920473" y="2768003"/>
            <a:ext cx="994927" cy="838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latin typeface="Arial"/>
              </a:rPr>
              <a:t>92 %</a:t>
            </a:r>
          </a:p>
          <a:p>
            <a:pPr algn="ctr"/>
            <a:r>
              <a:rPr lang="en-US" sz="1400" b="1" dirty="0" smtClean="0">
                <a:latin typeface="Arial"/>
              </a:rPr>
              <a:t>of GDP</a:t>
            </a:r>
            <a:endParaRPr lang="en-US" sz="1400" b="1" dirty="0">
              <a:latin typeface="Arial"/>
            </a:endParaRPr>
          </a:p>
        </p:txBody>
      </p:sp>
      <p:sp>
        <p:nvSpPr>
          <p:cNvPr id="9" name="Rectangle 8"/>
          <p:cNvSpPr/>
          <p:nvPr/>
        </p:nvSpPr>
        <p:spPr>
          <a:xfrm>
            <a:off x="1964706" y="2348577"/>
            <a:ext cx="164592" cy="148817"/>
          </a:xfrm>
          <a:prstGeom prst="rect">
            <a:avLst/>
          </a:prstGeom>
          <a:solidFill>
            <a:srgbClr val="BA040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TextBox 9"/>
          <p:cNvSpPr txBox="1"/>
          <p:nvPr/>
        </p:nvSpPr>
        <p:spPr>
          <a:xfrm>
            <a:off x="5958346" y="1443775"/>
            <a:ext cx="1812183" cy="369332"/>
          </a:xfrm>
          <a:prstGeom prst="rect">
            <a:avLst/>
          </a:prstGeom>
          <a:noFill/>
        </p:spPr>
        <p:txBody>
          <a:bodyPr wrap="square" rtlCol="0">
            <a:spAutoFit/>
          </a:bodyPr>
          <a:lstStyle/>
          <a:p>
            <a:pPr algn="ctr"/>
            <a:r>
              <a:rPr lang="en-US" dirty="0" smtClean="0">
                <a:latin typeface="Arial"/>
              </a:rPr>
              <a:t>$ 13.4 Trillion</a:t>
            </a:r>
            <a:endParaRPr lang="en-US" dirty="0">
              <a:latin typeface="Arial"/>
            </a:endParaRPr>
          </a:p>
        </p:txBody>
      </p:sp>
      <p:pic>
        <p:nvPicPr>
          <p:cNvPr id="11" name="Picture 10" descr="PGPF_LogoMain_FL.jpg"/>
          <p:cNvPicPr>
            <a:picLocks noChangeAspect="1"/>
          </p:cNvPicPr>
          <p:nvPr/>
        </p:nvPicPr>
        <p:blipFill>
          <a:blip r:embed="rId4" cstate="print"/>
          <a:stretch>
            <a:fillRect/>
          </a:stretch>
        </p:blipFill>
        <p:spPr>
          <a:xfrm>
            <a:off x="277760" y="309751"/>
            <a:ext cx="1143508" cy="601847"/>
          </a:xfrm>
          <a:prstGeom prst="rect">
            <a:avLst/>
          </a:prstGeom>
        </p:spPr>
      </p:pic>
      <p:sp>
        <p:nvSpPr>
          <p:cNvPr id="13" name="Slide Number Placeholder 11"/>
          <p:cNvSpPr>
            <a:spLocks noGrp="1"/>
          </p:cNvSpPr>
          <p:nvPr>
            <p:ph type="sldNum" sz="quarter" idx="12"/>
          </p:nvPr>
        </p:nvSpPr>
        <p:spPr>
          <a:xfrm>
            <a:off x="6553200" y="6356350"/>
            <a:ext cx="2133600" cy="365125"/>
          </a:xfrm>
        </p:spPr>
        <p:txBody>
          <a:bodyPr/>
          <a:lstStyle/>
          <a:p>
            <a:r>
              <a:rPr lang="en-US" b="1" dirty="0" smtClean="0">
                <a:solidFill>
                  <a:schemeClr val="tx1"/>
                </a:solidFill>
              </a:rPr>
              <a:t>5</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GPF_LogoMain_FL.jpg"/>
          <p:cNvPicPr>
            <a:picLocks noChangeAspect="1"/>
          </p:cNvPicPr>
          <p:nvPr/>
        </p:nvPicPr>
        <p:blipFill>
          <a:blip r:embed="rId3" cstate="print"/>
          <a:stretch>
            <a:fillRect/>
          </a:stretch>
        </p:blipFill>
        <p:spPr>
          <a:xfrm>
            <a:off x="331840" y="334296"/>
            <a:ext cx="1143508" cy="601847"/>
          </a:xfrm>
          <a:prstGeom prst="rect">
            <a:avLst/>
          </a:prstGeom>
        </p:spPr>
      </p:pic>
      <p:graphicFrame>
        <p:nvGraphicFramePr>
          <p:cNvPr id="28" name="Chart Placeholder 27"/>
          <p:cNvGraphicFramePr>
            <a:graphicFrameLocks noGrp="1"/>
          </p:cNvGraphicFramePr>
          <p:nvPr>
            <p:ph type="chart" sz="quarter" idx="4294967295"/>
          </p:nvPr>
        </p:nvGraphicFramePr>
        <p:xfrm>
          <a:off x="245805" y="1219200"/>
          <a:ext cx="8686800" cy="516636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245805" y="304800"/>
            <a:ext cx="8686800" cy="914400"/>
          </a:xfrm>
          <a:ln>
            <a:solidFill>
              <a:srgbClr val="002060"/>
            </a:solidFill>
          </a:ln>
        </p:spPr>
        <p:txBody>
          <a:bodyPr>
            <a:normAutofit fontScale="90000"/>
          </a:bodyPr>
          <a:lstStyle/>
          <a:p>
            <a:pPr>
              <a:lnSpc>
                <a:spcPts val="3340"/>
              </a:lnSpc>
            </a:pPr>
            <a:r>
              <a:rPr lang="en-US" sz="2400" b="1" dirty="0" smtClean="0"/>
              <a:t>Composition of Federal Spending </a:t>
            </a:r>
            <a:r>
              <a:rPr lang="en-US" sz="2000" dirty="0" smtClean="0"/>
              <a:t/>
            </a:r>
            <a:br>
              <a:rPr lang="en-US" sz="2000" dirty="0" smtClean="0"/>
            </a:br>
            <a:r>
              <a:rPr lang="en-US" sz="2000" dirty="0" smtClean="0"/>
              <a:t>(% of Total Spending)</a:t>
            </a:r>
            <a:endParaRPr lang="en-US" sz="2000" dirty="0"/>
          </a:p>
        </p:txBody>
      </p:sp>
      <p:sp>
        <p:nvSpPr>
          <p:cNvPr id="21" name="TextBox 20"/>
          <p:cNvSpPr txBox="1"/>
          <p:nvPr/>
        </p:nvSpPr>
        <p:spPr>
          <a:xfrm>
            <a:off x="4764505" y="2473692"/>
            <a:ext cx="933650" cy="369332"/>
          </a:xfrm>
          <a:prstGeom prst="rect">
            <a:avLst/>
          </a:prstGeom>
          <a:noFill/>
        </p:spPr>
        <p:txBody>
          <a:bodyPr wrap="square" rtlCol="0">
            <a:spAutoFit/>
          </a:bodyPr>
          <a:lstStyle/>
          <a:p>
            <a:r>
              <a:rPr lang="en-US" dirty="0" smtClean="0">
                <a:solidFill>
                  <a:schemeClr val="bg1"/>
                </a:solidFill>
              </a:rPr>
              <a:t>43%</a:t>
            </a:r>
            <a:endParaRPr lang="en-US" dirty="0">
              <a:solidFill>
                <a:schemeClr val="bg1"/>
              </a:solidFill>
            </a:endParaRPr>
          </a:p>
        </p:txBody>
      </p:sp>
      <p:sp>
        <p:nvSpPr>
          <p:cNvPr id="23" name="TextBox 22"/>
          <p:cNvSpPr txBox="1"/>
          <p:nvPr/>
        </p:nvSpPr>
        <p:spPr>
          <a:xfrm>
            <a:off x="7729087" y="2310062"/>
            <a:ext cx="654517" cy="369332"/>
          </a:xfrm>
          <a:prstGeom prst="rect">
            <a:avLst/>
          </a:prstGeom>
          <a:noFill/>
        </p:spPr>
        <p:txBody>
          <a:bodyPr wrap="square" rtlCol="0">
            <a:spAutoFit/>
          </a:bodyPr>
          <a:lstStyle/>
          <a:p>
            <a:r>
              <a:rPr lang="en-US" dirty="0" smtClean="0">
                <a:solidFill>
                  <a:schemeClr val="bg1"/>
                </a:solidFill>
              </a:rPr>
              <a:t>34%</a:t>
            </a:r>
            <a:endParaRPr lang="en-US" dirty="0">
              <a:solidFill>
                <a:schemeClr val="bg1"/>
              </a:solidFill>
            </a:endParaRPr>
          </a:p>
        </p:txBody>
      </p:sp>
      <p:sp>
        <p:nvSpPr>
          <p:cNvPr id="24" name="TextBox 23"/>
          <p:cNvSpPr txBox="1"/>
          <p:nvPr/>
        </p:nvSpPr>
        <p:spPr>
          <a:xfrm>
            <a:off x="6622181" y="2791326"/>
            <a:ext cx="750771" cy="369332"/>
          </a:xfrm>
          <a:prstGeom prst="rect">
            <a:avLst/>
          </a:prstGeom>
          <a:noFill/>
        </p:spPr>
        <p:txBody>
          <a:bodyPr wrap="square" rtlCol="0">
            <a:spAutoFit/>
          </a:bodyPr>
          <a:lstStyle/>
          <a:p>
            <a:r>
              <a:rPr lang="en-US" dirty="0" smtClean="0">
                <a:solidFill>
                  <a:schemeClr val="bg1"/>
                </a:solidFill>
              </a:rPr>
              <a:t>61%</a:t>
            </a:r>
            <a:endParaRPr lang="en-US" dirty="0">
              <a:solidFill>
                <a:schemeClr val="bg1"/>
              </a:solidFill>
            </a:endParaRPr>
          </a:p>
        </p:txBody>
      </p:sp>
      <p:graphicFrame>
        <p:nvGraphicFramePr>
          <p:cNvPr id="29" name="Chart 28"/>
          <p:cNvGraphicFramePr/>
          <p:nvPr/>
        </p:nvGraphicFramePr>
        <p:xfrm>
          <a:off x="3733800" y="1752601"/>
          <a:ext cx="5665839" cy="37338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p:cNvSpPr txBox="1"/>
          <p:nvPr/>
        </p:nvSpPr>
        <p:spPr>
          <a:xfrm>
            <a:off x="609600" y="5202563"/>
            <a:ext cx="3599849" cy="646331"/>
          </a:xfrm>
          <a:prstGeom prst="rect">
            <a:avLst/>
          </a:prstGeom>
          <a:noFill/>
          <a:ln>
            <a:solidFill>
              <a:srgbClr val="003263"/>
            </a:solidFill>
          </a:ln>
        </p:spPr>
        <p:txBody>
          <a:bodyPr wrap="square" rtlCol="0">
            <a:spAutoFit/>
          </a:bodyPr>
          <a:lstStyle/>
          <a:p>
            <a:pPr algn="ctr"/>
            <a:r>
              <a:rPr lang="en-US" b="1" dirty="0" smtClean="0"/>
              <a:t>Total Spending 1970</a:t>
            </a:r>
            <a:r>
              <a:rPr lang="en-US" dirty="0" smtClean="0"/>
              <a:t>: </a:t>
            </a:r>
          </a:p>
          <a:p>
            <a:pPr algn="ctr"/>
            <a:r>
              <a:rPr lang="en-US" dirty="0" smtClean="0"/>
              <a:t>$900 Billion (Constant 2009 Dollars)</a:t>
            </a:r>
            <a:endParaRPr lang="en-US" dirty="0"/>
          </a:p>
        </p:txBody>
      </p:sp>
      <p:sp>
        <p:nvSpPr>
          <p:cNvPr id="31" name="TextBox 30"/>
          <p:cNvSpPr txBox="1"/>
          <p:nvPr/>
        </p:nvSpPr>
        <p:spPr>
          <a:xfrm>
            <a:off x="4785134" y="5163235"/>
            <a:ext cx="3674094" cy="646331"/>
          </a:xfrm>
          <a:prstGeom prst="rect">
            <a:avLst/>
          </a:prstGeom>
          <a:noFill/>
          <a:ln>
            <a:solidFill>
              <a:srgbClr val="003263"/>
            </a:solidFill>
          </a:ln>
        </p:spPr>
        <p:txBody>
          <a:bodyPr wrap="square" rtlCol="0">
            <a:spAutoFit/>
          </a:bodyPr>
          <a:lstStyle/>
          <a:p>
            <a:pPr algn="ctr"/>
            <a:r>
              <a:rPr lang="en-US" b="1" dirty="0" smtClean="0"/>
              <a:t>Total Spending 2010 (estimated)</a:t>
            </a:r>
            <a:r>
              <a:rPr lang="en-US" dirty="0" smtClean="0"/>
              <a:t>: </a:t>
            </a:r>
          </a:p>
          <a:p>
            <a:pPr algn="ctr"/>
            <a:r>
              <a:rPr lang="en-US" dirty="0" smtClean="0"/>
              <a:t>$3.5 Trillion (Constant 2009 Dollars) </a:t>
            </a:r>
            <a:endParaRPr lang="en-US" dirty="0"/>
          </a:p>
        </p:txBody>
      </p:sp>
      <p:sp>
        <p:nvSpPr>
          <p:cNvPr id="12" name="Slide Number Placeholder 10"/>
          <p:cNvSpPr>
            <a:spLocks noGrp="1"/>
          </p:cNvSpPr>
          <p:nvPr>
            <p:ph type="sldNum" sz="quarter" idx="4294967295"/>
          </p:nvPr>
        </p:nvSpPr>
        <p:spPr>
          <a:xfrm>
            <a:off x="6553200" y="6393906"/>
            <a:ext cx="2133600" cy="365125"/>
          </a:xfrm>
          <a:prstGeom prst="rect">
            <a:avLst/>
          </a:prstGeom>
        </p:spPr>
        <p:txBody>
          <a:bodyPr/>
          <a:lstStyle/>
          <a:p>
            <a:pPr algn="r"/>
            <a:r>
              <a:rPr lang="en-US" b="1" dirty="0" smtClean="0">
                <a:solidFill>
                  <a:schemeClr val="tx1"/>
                </a:solidFill>
                <a:cs typeface="Arial" pitchFamily="34" charset="0"/>
              </a:rPr>
              <a:t>6</a:t>
            </a:r>
            <a:endParaRPr lang="en-US" sz="12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894187" y="1227247"/>
          <a:ext cx="5489417" cy="4403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7"/>
          <p:cNvGraphicFramePr>
            <a:graphicFrameLocks/>
          </p:cNvGraphicFramePr>
          <p:nvPr/>
        </p:nvGraphicFramePr>
        <p:xfrm>
          <a:off x="266749" y="1189038"/>
          <a:ext cx="8684746" cy="5563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3724836" y="1520793"/>
          <a:ext cx="6134311" cy="3455101"/>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3"/>
          <p:cNvSpPr txBox="1">
            <a:spLocks/>
          </p:cNvSpPr>
          <p:nvPr/>
        </p:nvSpPr>
        <p:spPr bwMode="auto">
          <a:xfrm>
            <a:off x="269506" y="274638"/>
            <a:ext cx="8679231" cy="914401"/>
          </a:xfrm>
          <a:prstGeom prst="rect">
            <a:avLst/>
          </a:prstGeom>
          <a:noFill/>
          <a:ln w="12700">
            <a:solidFill>
              <a:schemeClr val="tx2">
                <a:lumMod val="75000"/>
              </a:schemeClr>
            </a:solidFill>
            <a:miter lim="800000"/>
            <a:headEnd/>
            <a:tailEnd/>
          </a:ln>
        </p:spPr>
        <p:txBody>
          <a:bodyPr vert="horz" wrap="square" lIns="91427" tIns="45713" rIns="91427" bIns="45713" numCol="1" anchor="ctr" anchorCtr="0" compatLnSpc="1">
            <a:prstTxWarp prst="textNoShape">
              <a:avLst/>
            </a:prstTxWarp>
          </a:bodyPr>
          <a:lstStyle/>
          <a:p>
            <a:pPr marL="1371404" defTabSz="457200" fontAlgn="base">
              <a:lnSpc>
                <a:spcPts val="2200"/>
              </a:lnSpc>
              <a:spcBef>
                <a:spcPct val="0"/>
              </a:spcBef>
              <a:spcAft>
                <a:spcPct val="0"/>
              </a:spcAft>
              <a:defRPr/>
            </a:pPr>
            <a:r>
              <a:rPr lang="en-US" sz="2000" dirty="0">
                <a:solidFill>
                  <a:srgbClr val="003263"/>
                </a:solidFill>
                <a:latin typeface="Gill Sans"/>
                <a:ea typeface="ＭＳ Ｐゴシック" pitchFamily="25" charset="-128"/>
                <a:cs typeface="Gill Sans"/>
              </a:rPr>
              <a:t>Mandatory programs </a:t>
            </a:r>
            <a:r>
              <a:rPr lang="en-US" sz="2000" dirty="0" smtClean="0">
                <a:solidFill>
                  <a:srgbClr val="003263"/>
                </a:solidFill>
                <a:latin typeface="Gill Sans"/>
                <a:ea typeface="ＭＳ Ｐゴシック" pitchFamily="25" charset="-128"/>
                <a:cs typeface="Gill Sans"/>
              </a:rPr>
              <a:t>and </a:t>
            </a:r>
            <a:r>
              <a:rPr lang="en-US" sz="2000" dirty="0">
                <a:solidFill>
                  <a:srgbClr val="003263"/>
                </a:solidFill>
                <a:latin typeface="Gill Sans"/>
                <a:ea typeface="ＭＳ Ｐゴシック" pitchFamily="25" charset="-128"/>
                <a:cs typeface="Gill Sans"/>
              </a:rPr>
              <a:t>interest costs are taking over more and more of the federal </a:t>
            </a:r>
            <a:r>
              <a:rPr lang="en-US" sz="2000" dirty="0" smtClean="0">
                <a:solidFill>
                  <a:srgbClr val="003263"/>
                </a:solidFill>
                <a:latin typeface="Gill Sans"/>
                <a:ea typeface="ＭＳ Ｐゴシック" pitchFamily="25" charset="-128"/>
                <a:cs typeface="Gill Sans"/>
              </a:rPr>
              <a:t>budget, crowding out important discretionary programs</a:t>
            </a:r>
            <a:endParaRPr lang="en-US" sz="2000" dirty="0">
              <a:solidFill>
                <a:srgbClr val="003263"/>
              </a:solidFill>
              <a:latin typeface="Gill Sans"/>
              <a:ea typeface="ＭＳ Ｐゴシック" pitchFamily="25" charset="-128"/>
              <a:cs typeface="Gill Sans"/>
            </a:endParaRPr>
          </a:p>
        </p:txBody>
      </p:sp>
      <p:sp>
        <p:nvSpPr>
          <p:cNvPr id="9" name="TextBox 8"/>
          <p:cNvSpPr txBox="1"/>
          <p:nvPr/>
        </p:nvSpPr>
        <p:spPr>
          <a:xfrm>
            <a:off x="328811" y="5385917"/>
            <a:ext cx="8815189" cy="938704"/>
          </a:xfrm>
          <a:prstGeom prst="rect">
            <a:avLst/>
          </a:prstGeom>
          <a:noFill/>
        </p:spPr>
        <p:txBody>
          <a:bodyPr wrap="square" lIns="91427" tIns="45713" rIns="91427" bIns="45713" rtlCol="0">
            <a:spAutoFit/>
          </a:bodyPr>
          <a:lstStyle/>
          <a:p>
            <a:pPr defTabSz="457200"/>
            <a:r>
              <a:rPr lang="en-US" sz="1100" dirty="0">
                <a:solidFill>
                  <a:prstClr val="black"/>
                </a:solidFill>
                <a:cs typeface="Arial" pitchFamily="34" charset="0"/>
              </a:rPr>
              <a:t/>
            </a:r>
            <a:br>
              <a:rPr lang="en-US" sz="1100" dirty="0">
                <a:solidFill>
                  <a:prstClr val="black"/>
                </a:solidFill>
                <a:cs typeface="Arial" pitchFamily="34" charset="0"/>
              </a:rPr>
            </a:br>
            <a:r>
              <a:rPr lang="en-US" sz="1100" dirty="0">
                <a:solidFill>
                  <a:prstClr val="black"/>
                </a:solidFill>
                <a:cs typeface="Arial" pitchFamily="34" charset="0"/>
              </a:rPr>
              <a:t>SOURCES: Data derived from the Office of Management and Budget, </a:t>
            </a:r>
            <a:r>
              <a:rPr lang="en-US" sz="1100" i="1" dirty="0">
                <a:solidFill>
                  <a:prstClr val="black"/>
                </a:solidFill>
                <a:cs typeface="Arial" pitchFamily="34" charset="0"/>
              </a:rPr>
              <a:t>FY 2011 Budget, Historical Tables</a:t>
            </a:r>
            <a:r>
              <a:rPr lang="en-US" sz="1100" dirty="0">
                <a:solidFill>
                  <a:prstClr val="black"/>
                </a:solidFill>
                <a:cs typeface="Arial" pitchFamily="34" charset="0"/>
              </a:rPr>
              <a:t>, February 2010; and the Government Accountability Office, </a:t>
            </a:r>
            <a:r>
              <a:rPr lang="en-US" sz="1100" i="1" dirty="0">
                <a:solidFill>
                  <a:prstClr val="black"/>
                </a:solidFill>
                <a:cs typeface="Arial" pitchFamily="34" charset="0"/>
              </a:rPr>
              <a:t>The Federal Government’s Long-Term Fiscal Outlook,</a:t>
            </a:r>
            <a:r>
              <a:rPr lang="en-US" sz="1100" dirty="0">
                <a:solidFill>
                  <a:prstClr val="black"/>
                </a:solidFill>
                <a:cs typeface="Arial" pitchFamily="34" charset="0"/>
              </a:rPr>
              <a:t> January 2010 Update, alternative simulation using Congressional Budget Office assumptions. Calculated by PGPF</a:t>
            </a:r>
            <a:r>
              <a:rPr lang="en-US" sz="1100" dirty="0" smtClean="0">
                <a:solidFill>
                  <a:prstClr val="black"/>
                </a:solidFill>
                <a:cs typeface="Arial" pitchFamily="34" charset="0"/>
              </a:rPr>
              <a:t>.</a:t>
            </a:r>
          </a:p>
          <a:p>
            <a:pPr defTabSz="457200"/>
            <a:r>
              <a:rPr lang="en-US" sz="1100" dirty="0" smtClean="0">
                <a:solidFill>
                  <a:prstClr val="black"/>
                </a:solidFill>
                <a:cs typeface="Arial" pitchFamily="34" charset="0"/>
              </a:rPr>
              <a:t>Notes: Data are in constant 2009 dollars. Mandatory programs include Social Security, Medicare, Medicaid and other entitlement programs.</a:t>
            </a:r>
            <a:endParaRPr lang="en-US" sz="1100" dirty="0">
              <a:solidFill>
                <a:prstClr val="black"/>
              </a:solidFill>
              <a:cs typeface="Arial" pitchFamily="34" charset="0"/>
            </a:endParaRPr>
          </a:p>
        </p:txBody>
      </p:sp>
      <p:pic>
        <p:nvPicPr>
          <p:cNvPr id="11" name="Picture 10" descr="PGPF_LogoMain_FL.jpg"/>
          <p:cNvPicPr>
            <a:picLocks noChangeAspect="1"/>
          </p:cNvPicPr>
          <p:nvPr/>
        </p:nvPicPr>
        <p:blipFill>
          <a:blip r:embed="rId6" cstate="print"/>
          <a:stretch>
            <a:fillRect/>
          </a:stretch>
        </p:blipFill>
        <p:spPr>
          <a:xfrm>
            <a:off x="359849" y="395317"/>
            <a:ext cx="1106562" cy="582401"/>
          </a:xfrm>
          <a:prstGeom prst="rect">
            <a:avLst/>
          </a:prstGeom>
        </p:spPr>
      </p:pic>
      <p:sp>
        <p:nvSpPr>
          <p:cNvPr id="13" name="Slide Number Placeholder 12"/>
          <p:cNvSpPr>
            <a:spLocks noGrp="1"/>
          </p:cNvSpPr>
          <p:nvPr>
            <p:ph type="sldNum" sz="quarter" idx="12"/>
          </p:nvPr>
        </p:nvSpPr>
        <p:spPr/>
        <p:txBody>
          <a:bodyPr/>
          <a:lstStyle/>
          <a:p>
            <a:r>
              <a:rPr lang="en-US" b="1" dirty="0" smtClean="0">
                <a:solidFill>
                  <a:schemeClr val="tx1"/>
                </a:solidFill>
              </a:rPr>
              <a:t>7</a:t>
            </a:r>
            <a:endParaRPr lang="en-US"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t">
    <a:dk1>
      <a:sysClr val="windowText" lastClr="000000"/>
    </a:dk1>
    <a:lt1>
      <a:sysClr val="window" lastClr="FFFFFF"/>
    </a:lt1>
    <a:dk2>
      <a:srgbClr val="1F497D"/>
    </a:dk2>
    <a:lt2>
      <a:srgbClr val="EEECE1"/>
    </a:lt2>
    <a:accent1>
      <a:srgbClr val="003263"/>
    </a:accent1>
    <a:accent2>
      <a:srgbClr val="CD5101"/>
    </a:accent2>
    <a:accent3>
      <a:srgbClr val="9A0D0C"/>
    </a:accent3>
    <a:accent4>
      <a:srgbClr val="0E44AA"/>
    </a:accent4>
    <a:accent5>
      <a:srgbClr val="FFB208"/>
    </a:accent5>
    <a:accent6>
      <a:srgbClr val="03424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787</TotalTime>
  <Words>4033</Words>
  <Application>Microsoft Office PowerPoint</Application>
  <PresentationFormat>On-screen Show (4:3)</PresentationFormat>
  <Paragraphs>593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                            Key Concepts</vt:lpstr>
      <vt:lpstr>                         Duties of Loyalty </vt:lpstr>
      <vt:lpstr>                    The Bottom Line </vt:lpstr>
      <vt:lpstr>           Selected Key Sustainability Challenges </vt:lpstr>
      <vt:lpstr>Total Federal Spending  (As Percentage of U.S. Economy)</vt:lpstr>
      <vt:lpstr>The total debt includes debt held by the public (domestic and foreign investors) and debt the government owes to various government programs*</vt:lpstr>
      <vt:lpstr>Composition of Federal Spending  (% of Total Spending)</vt:lpstr>
      <vt:lpstr>Slide 9</vt:lpstr>
      <vt:lpstr>U.S. dependency on foreign lenders to finance the public debt has risen sharply</vt:lpstr>
      <vt:lpstr>Since 1800, U.S. Debt Held by the Public has exceeded 60 percent of GDP (the maximum debt ceiling used by the European Monetary Union) only during World War II until 2010</vt:lpstr>
      <vt:lpstr>The following table illustrates the U.S. government’s explicit liabilities, commitments, and unfunded social insurance promises</vt:lpstr>
      <vt:lpstr>Without reforms, by 2022, future revenues will only cover Social Security, Medicare, Medicaid, and interest on the debt. By 2046, revenues won’t even cover interest costs. </vt:lpstr>
      <vt:lpstr>Total government debt in the U.S is higher than some of the most financially troubled countries in Europe</vt:lpstr>
      <vt:lpstr>Future U.S. Debt Held by the Public is projected to soar if current policies remain unchanged</vt:lpstr>
      <vt:lpstr>Foreign purchases of marketable Treasury securities are overwhelmingly in shorter maturities, indicating sizeable interest-rate risk upon rollover</vt:lpstr>
      <vt:lpstr>Current Treasury interest rates are low by historical standards</vt:lpstr>
      <vt:lpstr>Slide 18</vt:lpstr>
      <vt:lpstr>Since its inception, the Social Security program has experienced more surpluses than deficits</vt:lpstr>
      <vt:lpstr>Total U.S. health expenditures (both public and private) are projected to soar to more than one-third of the economy by 2040</vt:lpstr>
      <vt:lpstr>Generally, while the U.S. spends more on health care than other countries, its health outcomes are no better</vt:lpstr>
      <vt:lpstr>The U.S. spent more on defense in 2008 than did the countries with the next 14 highest defense budgets combined</vt:lpstr>
      <vt:lpstr>Individual income and payroll taxes comprise most of federal receipts </vt:lpstr>
      <vt:lpstr>Slide 24</vt:lpstr>
      <vt:lpstr>Slide 25</vt:lpstr>
      <vt:lpstr>Slide 26</vt:lpstr>
      <vt:lpstr>Effective median individual income tax rates are negative or zero for households with incomes below $34,800</vt:lpstr>
      <vt:lpstr>U.S. household debt has reached historically high levels as a percent of disposable income </vt:lpstr>
      <vt:lpstr>Current U.S. personal savings as a percent of disposable income has fallen to historically low levels</vt:lpstr>
      <vt:lpstr>The net national savings rate is at its lowest level since the Great Depression</vt:lpstr>
      <vt:lpstr>State and local governments face short and long term fiscal challenges as their negative operating balances continue to grow</vt:lpstr>
      <vt:lpstr>Slide 32</vt:lpstr>
      <vt:lpstr>Slide 33</vt:lpstr>
      <vt:lpstr>Slide 34</vt:lpstr>
      <vt:lpstr>Slide 35</vt:lpstr>
      <vt:lpstr>Moody’s Rating Structure</vt:lpstr>
      <vt:lpstr>State and City Moody’s Ratings</vt:lpstr>
      <vt:lpstr>Key Systematic Factors Driving Deficits and Debt at the Federal, State and Local Levels of Government</vt:lpstr>
      <vt:lpstr>A Way Forward</vt:lpstr>
      <vt:lpstr>A Way Forward- Continued</vt:lpstr>
      <vt:lpstr>A Way Forward</vt:lpstr>
    </vt:vector>
  </TitlesOfParts>
  <Company>Peter G. Peterson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panand</dc:creator>
  <cp:lastModifiedBy>kmb</cp:lastModifiedBy>
  <cp:revision>86</cp:revision>
  <dcterms:created xsi:type="dcterms:W3CDTF">2010-09-02T20:00:28Z</dcterms:created>
  <dcterms:modified xsi:type="dcterms:W3CDTF">2010-10-04T18:16:14Z</dcterms:modified>
</cp:coreProperties>
</file>